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1" r:id="rId5"/>
    <p:sldId id="272" r:id="rId6"/>
    <p:sldId id="259" r:id="rId7"/>
    <p:sldId id="260" r:id="rId8"/>
    <p:sldId id="261" r:id="rId9"/>
    <p:sldId id="262" r:id="rId10"/>
    <p:sldId id="273" r:id="rId11"/>
    <p:sldId id="274" r:id="rId12"/>
    <p:sldId id="275" r:id="rId13"/>
    <p:sldId id="276" r:id="rId14"/>
    <p:sldId id="266" r:id="rId15"/>
    <p:sldId id="267" r:id="rId16"/>
    <p:sldId id="277" r:id="rId17"/>
    <p:sldId id="269" r:id="rId18"/>
    <p:sldId id="278" r:id="rId19"/>
    <p:sldId id="279" r:id="rId2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7"/>
    <a:srgbClr val="F6A800"/>
    <a:srgbClr val="FFD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1"/>
    <p:restoredTop sz="96366"/>
  </p:normalViewPr>
  <p:slideViewPr>
    <p:cSldViewPr snapToGrid="0" snapToObjects="1">
      <p:cViewPr varScale="1">
        <p:scale>
          <a:sx n="166" d="100"/>
          <a:sy n="166" d="100"/>
        </p:scale>
        <p:origin x="18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13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34FAA-3594-3DD9-102D-69774621F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D73AFE-A7BC-D15F-5AD5-DA58EBC45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E5D06D-03AE-A0EB-69EE-A07BC6F8A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65DB4-6F04-8296-F835-0AE03551AD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2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B3143-8DAF-3C3E-BDCF-EB6A6E8BA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BCF8CB-0914-B421-6071-17D254EDA4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2D0E36-E28A-AC40-19F6-490D53EBB8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2391A-306F-8A9A-8117-B4DBA54C18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89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004AF-05FB-931F-042F-4A4B5047F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68FBFD-98EB-73DC-634C-A314733C0E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AA6B9F-39B6-27C9-A035-7A63ECB60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643B6-8F2B-02C5-1429-D94E7950BD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68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EE120-F7C1-DB4F-2F39-E0F68306A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09ABE4-E161-C7FA-88EC-8EAB84B2AD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15DCF4-E99E-3075-552C-AA11C7562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6EFB1-33C6-AE81-B3C6-406DD71B12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0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9F604-F712-A2FE-C897-735EDADA7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1FD52-1B86-B057-F137-00EF9F74B4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D0BECD-1DB4-D49D-1FD0-C9BDDD936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64BE3-BED8-8968-3D08-4B31C325AC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6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7AB68-06F0-0760-AE8F-1AC9DCC1C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3949DB-8771-B148-D485-951C9E71A5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2646BD-EA46-2067-1394-C86C56EC2C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04403-20AD-2851-7415-1F9C5E826E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50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BFB75-53B8-2F7A-20E5-F659DB370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0EC423-A0E6-CA98-DC73-C099D376D1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8D452B-1C6C-677B-B945-0E5D27185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A8CD1-9503-72F0-3590-E1E25F58C7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0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B602E-70DC-E2A2-760D-A93560FD6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DCB62-D7FD-4678-EA43-28CCBC79DF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838546-A272-99EC-EE6A-E4A7ECBD5E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71608-0C47-DA7C-B78C-77325670ED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2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secondtalent.com/resources/ai-coding-assistant-statistic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veracode.com/genai-code-security-report" TargetMode="External"/><Relationship Id="rId5" Type="http://schemas.openxmlformats.org/officeDocument/2006/relationships/hyperlink" Target="https://survey.stackoverflow.co/2025/ai/" TargetMode="External"/><Relationship Id="rId4" Type="http://schemas.openxmlformats.org/officeDocument/2006/relationships/hyperlink" Target="https://arxiv.org/abs/2404.0097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6459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164592"/>
            <a:ext cx="2286000" cy="118872"/>
          </a:xfrm>
          <a:prstGeom prst="rect">
            <a:avLst/>
          </a:prstGeom>
          <a:solidFill>
            <a:srgbClr val="F0EDD0"/>
          </a:solidFill>
          <a:ln w="12700">
            <a:solidFill>
              <a:srgbClr val="F0E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2286000" y="164592"/>
            <a:ext cx="4754880" cy="118872"/>
          </a:xfrm>
          <a:prstGeom prst="rect">
            <a:avLst/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7040880" y="164592"/>
            <a:ext cx="2103120" cy="118872"/>
          </a:xfrm>
          <a:prstGeom prst="rect">
            <a:avLst/>
          </a:prstGeom>
          <a:solidFill>
            <a:srgbClr val="FFD54F"/>
          </a:solidFill>
          <a:ln w="12700">
            <a:solidFill>
              <a:srgbClr val="FFD5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143000" y="1394460"/>
            <a:ext cx="9390715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BEYOND FUNCTIONAL</a:t>
            </a:r>
            <a:r>
              <a:rPr lang="uk-UA" sz="3600" dirty="0"/>
              <a:t> </a:t>
            </a:r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CORRECTNESS</a:t>
            </a:r>
            <a:endParaRPr lang="en-US" sz="3600" dirty="0"/>
          </a:p>
        </p:txBody>
      </p:sp>
      <p:sp>
        <p:nvSpPr>
          <p:cNvPr id="7" name="Shape 5"/>
          <p:cNvSpPr/>
          <p:nvPr/>
        </p:nvSpPr>
        <p:spPr>
          <a:xfrm>
            <a:off x="1682151" y="2338706"/>
            <a:ext cx="5779698" cy="1030339"/>
          </a:xfrm>
          <a:prstGeom prst="rect">
            <a:avLst/>
          </a:prstGeom>
          <a:solidFill>
            <a:srgbClr val="FFD54F"/>
          </a:solidFill>
          <a:ln w="12700">
            <a:solidFill>
              <a:srgbClr val="FFD5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2257533" y="2668796"/>
            <a:ext cx="462893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Exploring Hallucinations in LLM-Generated Code</a:t>
            </a:r>
            <a:r>
              <a:rPr lang="en-CA" sz="2400" dirty="0"/>
              <a:t> </a:t>
            </a:r>
            <a:r>
              <a:rPr lang="en-CA" sz="1000" dirty="0"/>
              <a:t>[</a:t>
            </a:r>
            <a:r>
              <a:rPr lang="uk-UA" sz="1000" dirty="0"/>
              <a:t>1</a:t>
            </a:r>
            <a:r>
              <a:rPr lang="en-CA" sz="1000" dirty="0"/>
              <a:t>]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348507" y="3968496"/>
            <a:ext cx="6400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CS846-ML4SE  ·  Advanced Topics in Software Engineering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348507" y="4242816"/>
            <a:ext cx="6400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Liu et al., arXiv 2404.00971v3 (Jan 2026)</a:t>
            </a:r>
            <a:endParaRPr lang="en-US" sz="13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25AB08-5541-D0F2-C190-0BF5C3779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015" y="4753707"/>
            <a:ext cx="1312985" cy="3897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D408B-86EC-1B75-DE47-34FD2135C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3A34D703-D00D-CD9C-1116-46F3E9EB48CA}"/>
              </a:ext>
            </a:extLst>
          </p:cNvPr>
          <p:cNvSpPr/>
          <p:nvPr/>
        </p:nvSpPr>
        <p:spPr>
          <a:xfrm>
            <a:off x="0" y="0"/>
            <a:ext cx="9144000" cy="16459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F2F6EDBF-CCCA-DA7C-DE2D-959C1C0CA225}"/>
              </a:ext>
            </a:extLst>
          </p:cNvPr>
          <p:cNvSpPr/>
          <p:nvPr/>
        </p:nvSpPr>
        <p:spPr>
          <a:xfrm>
            <a:off x="0" y="164592"/>
            <a:ext cx="2286000" cy="118872"/>
          </a:xfrm>
          <a:prstGeom prst="rect">
            <a:avLst/>
          </a:prstGeom>
          <a:solidFill>
            <a:srgbClr val="F0EDD0"/>
          </a:solidFill>
          <a:ln w="12700">
            <a:solidFill>
              <a:srgbClr val="F0E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22C3EB7E-C835-8BAF-B593-88F1C9835362}"/>
              </a:ext>
            </a:extLst>
          </p:cNvPr>
          <p:cNvSpPr/>
          <p:nvPr/>
        </p:nvSpPr>
        <p:spPr>
          <a:xfrm>
            <a:off x="2286000" y="164592"/>
            <a:ext cx="4754880" cy="118872"/>
          </a:xfrm>
          <a:prstGeom prst="rect">
            <a:avLst/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C0A92C57-EE55-3A0F-6040-0AB49B68975E}"/>
              </a:ext>
            </a:extLst>
          </p:cNvPr>
          <p:cNvSpPr/>
          <p:nvPr/>
        </p:nvSpPr>
        <p:spPr>
          <a:xfrm>
            <a:off x="7040880" y="164592"/>
            <a:ext cx="2103120" cy="118872"/>
          </a:xfrm>
          <a:prstGeom prst="rect">
            <a:avLst/>
          </a:prstGeom>
          <a:solidFill>
            <a:srgbClr val="FFD54F"/>
          </a:solidFill>
          <a:ln w="12700">
            <a:solidFill>
              <a:srgbClr val="FFD5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78B79EE2-89D8-D04A-7301-1DFB4BB5E389}"/>
              </a:ext>
            </a:extLst>
          </p:cNvPr>
          <p:cNvSpPr/>
          <p:nvPr/>
        </p:nvSpPr>
        <p:spPr>
          <a:xfrm>
            <a:off x="365760" y="384048"/>
            <a:ext cx="84124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HALLUCINATION ≠ BUG</a:t>
            </a:r>
            <a:endParaRPr lang="en-US" sz="30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04F31B29-E3BE-9FEC-DF74-AAB53C3422EC}"/>
              </a:ext>
            </a:extLst>
          </p:cNvPr>
          <p:cNvSpPr/>
          <p:nvPr/>
        </p:nvSpPr>
        <p:spPr>
          <a:xfrm>
            <a:off x="365760" y="4800600"/>
            <a:ext cx="3657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BEYOND FUNCTIONAL CORRECTNESS</a:t>
            </a:r>
            <a:endParaRPr lang="en-US" sz="7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1B8D13DE-AE59-E944-4170-5403B785A1C0}"/>
              </a:ext>
            </a:extLst>
          </p:cNvPr>
          <p:cNvSpPr/>
          <p:nvPr/>
        </p:nvSpPr>
        <p:spPr>
          <a:xfrm>
            <a:off x="4114800" y="4800600"/>
            <a:ext cx="1371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PAGE  10</a:t>
            </a:r>
            <a:endParaRPr lang="en-US" sz="7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6EC527-9CDA-9D8A-A804-CE859EF25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015" y="4706923"/>
            <a:ext cx="1312985" cy="389793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64461126-B627-AC0C-B737-DDB39F739F98}"/>
              </a:ext>
            </a:extLst>
          </p:cNvPr>
          <p:cNvGrpSpPr/>
          <p:nvPr/>
        </p:nvGrpSpPr>
        <p:grpSpPr>
          <a:xfrm>
            <a:off x="2020760" y="1212527"/>
            <a:ext cx="8986103" cy="3445394"/>
            <a:chOff x="451040" y="1170432"/>
            <a:chExt cx="8986103" cy="34453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DF7B36-8D1A-BD8F-0BDA-205895BC4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431" r="4045"/>
            <a:stretch>
              <a:fillRect/>
            </a:stretch>
          </p:blipFill>
          <p:spPr>
            <a:xfrm>
              <a:off x="451040" y="1170432"/>
              <a:ext cx="4265739" cy="344539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9D30EBF-ECDA-2D6E-3765-DF8879B14906}"/>
                </a:ext>
              </a:extLst>
            </p:cNvPr>
            <p:cNvSpPr txBox="1"/>
            <p:nvPr/>
          </p:nvSpPr>
          <p:spPr>
            <a:xfrm>
              <a:off x="3948983" y="1545220"/>
              <a:ext cx="65724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54.37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FFA77CF-4457-B333-2897-F586EE4956FB}"/>
                </a:ext>
              </a:extLst>
            </p:cNvPr>
            <p:cNvSpPr txBox="1"/>
            <p:nvPr/>
          </p:nvSpPr>
          <p:spPr>
            <a:xfrm>
              <a:off x="3981223" y="4159477"/>
              <a:ext cx="5455920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b="1" dirty="0">
                  <a:highlight>
                    <a:srgbClr val="F6A8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57.14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97926CD-71F2-5574-9B97-9DDB43BF25DB}"/>
              </a:ext>
            </a:extLst>
          </p:cNvPr>
          <p:cNvSpPr txBox="1"/>
          <p:nvPr/>
        </p:nvSpPr>
        <p:spPr>
          <a:xfrm>
            <a:off x="2045970" y="1610773"/>
            <a:ext cx="197739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highlight>
                  <a:srgbClr val="FFD64E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w/o Hallucination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7F9F99B-9A4A-772E-50C9-051AE05EB347}"/>
              </a:ext>
            </a:extLst>
          </p:cNvPr>
          <p:cNvSpPr txBox="1"/>
          <p:nvPr/>
        </p:nvSpPr>
        <p:spPr>
          <a:xfrm>
            <a:off x="2045970" y="1876549"/>
            <a:ext cx="55092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highlight>
                  <a:srgbClr val="F6A8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w/ Hallucination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387424-3648-E055-DC5F-8FA26BAF416A}"/>
              </a:ext>
            </a:extLst>
          </p:cNvPr>
          <p:cNvSpPr txBox="1"/>
          <p:nvPr/>
        </p:nvSpPr>
        <p:spPr>
          <a:xfrm>
            <a:off x="5550943" y="1859917"/>
            <a:ext cx="55092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highlight>
                  <a:srgbClr val="F6A8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6.26</a:t>
            </a:r>
            <a:endParaRPr lang="en-US" sz="1500" dirty="0">
              <a:highlight>
                <a:srgbClr val="F6A800"/>
              </a:highlight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6836D5A-5F19-DF37-881D-D5A2D19E0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574" y="4277379"/>
            <a:ext cx="186792" cy="18679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558EFE4-EE30-8270-732A-A4B04C566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7364" y="4072353"/>
            <a:ext cx="186792" cy="18679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00F9A720-E450-095A-A174-6610741DEA64}"/>
              </a:ext>
            </a:extLst>
          </p:cNvPr>
          <p:cNvSpPr txBox="1"/>
          <p:nvPr/>
        </p:nvSpPr>
        <p:spPr>
          <a:xfrm>
            <a:off x="2045970" y="4201571"/>
            <a:ext cx="553357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highlight>
                  <a:srgbClr val="FFD64E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Useless Statements (unexecuted)</a:t>
            </a:r>
          </a:p>
        </p:txBody>
      </p:sp>
    </p:spTree>
    <p:extLst>
      <p:ext uri="{BB962C8B-B14F-4D97-AF65-F5344CB8AC3E}">
        <p14:creationId xmlns:p14="http://schemas.microsoft.com/office/powerpoint/2010/main" val="34890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7A110-875E-54B8-2F66-044D97C8B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BFC21DF0-721E-109C-DF6A-170110AD747F}"/>
              </a:ext>
            </a:extLst>
          </p:cNvPr>
          <p:cNvSpPr/>
          <p:nvPr/>
        </p:nvSpPr>
        <p:spPr>
          <a:xfrm>
            <a:off x="0" y="0"/>
            <a:ext cx="9144000" cy="16459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E66A447B-0CD6-82D8-9EFA-B2A9AB961E8C}"/>
              </a:ext>
            </a:extLst>
          </p:cNvPr>
          <p:cNvSpPr/>
          <p:nvPr/>
        </p:nvSpPr>
        <p:spPr>
          <a:xfrm>
            <a:off x="0" y="164592"/>
            <a:ext cx="2286000" cy="118872"/>
          </a:xfrm>
          <a:prstGeom prst="rect">
            <a:avLst/>
          </a:prstGeom>
          <a:solidFill>
            <a:srgbClr val="F0EDD0"/>
          </a:solidFill>
          <a:ln w="12700">
            <a:solidFill>
              <a:srgbClr val="F0E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26494867-6401-859B-8752-0911F6508042}"/>
              </a:ext>
            </a:extLst>
          </p:cNvPr>
          <p:cNvSpPr/>
          <p:nvPr/>
        </p:nvSpPr>
        <p:spPr>
          <a:xfrm>
            <a:off x="2286000" y="164592"/>
            <a:ext cx="4754880" cy="118872"/>
          </a:xfrm>
          <a:prstGeom prst="rect">
            <a:avLst/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7E2716BB-444F-5E4F-610A-7C005A8589F5}"/>
              </a:ext>
            </a:extLst>
          </p:cNvPr>
          <p:cNvSpPr/>
          <p:nvPr/>
        </p:nvSpPr>
        <p:spPr>
          <a:xfrm>
            <a:off x="7040880" y="164592"/>
            <a:ext cx="2103120" cy="118872"/>
          </a:xfrm>
          <a:prstGeom prst="rect">
            <a:avLst/>
          </a:prstGeom>
          <a:solidFill>
            <a:srgbClr val="FFD54F"/>
          </a:solidFill>
          <a:ln w="12700">
            <a:solidFill>
              <a:srgbClr val="FFD5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1DF27883-0B4D-C668-5B85-188A606B7B5B}"/>
              </a:ext>
            </a:extLst>
          </p:cNvPr>
          <p:cNvSpPr/>
          <p:nvPr/>
        </p:nvSpPr>
        <p:spPr>
          <a:xfrm>
            <a:off x="365760" y="384048"/>
            <a:ext cx="84124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RQ1: DISTRIBUTION ACROSS MODELS</a:t>
            </a:r>
            <a:endParaRPr lang="en-US" sz="30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7011C95E-7284-EE1E-12AC-53CDA326F122}"/>
              </a:ext>
            </a:extLst>
          </p:cNvPr>
          <p:cNvSpPr/>
          <p:nvPr/>
        </p:nvSpPr>
        <p:spPr>
          <a:xfrm>
            <a:off x="365760" y="4800600"/>
            <a:ext cx="3657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BEYOND FUNCTIONAL CORRECTNESS</a:t>
            </a:r>
            <a:endParaRPr lang="en-US" sz="7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7EEF9634-64EE-4041-06E2-CBF3200DB00E}"/>
              </a:ext>
            </a:extLst>
          </p:cNvPr>
          <p:cNvSpPr/>
          <p:nvPr/>
        </p:nvSpPr>
        <p:spPr>
          <a:xfrm>
            <a:off x="4114800" y="4800600"/>
            <a:ext cx="1371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PAGE  11</a:t>
            </a:r>
            <a:endParaRPr lang="en-US" sz="7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D07859-FED0-0D19-7FBD-9397EC12D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015" y="4706923"/>
            <a:ext cx="1312985" cy="389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AE92DA-0806-3292-1B12-E106FD39B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07" y="1170432"/>
            <a:ext cx="8336744" cy="33072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5AF689A-32C7-4F27-9FC6-2775C3EE8FC9}"/>
              </a:ext>
            </a:extLst>
          </p:cNvPr>
          <p:cNvSpPr txBox="1"/>
          <p:nvPr/>
        </p:nvSpPr>
        <p:spPr>
          <a:xfrm>
            <a:off x="2194560" y="1498991"/>
            <a:ext cx="45792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highlight>
                  <a:srgbClr val="FFD64E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Behavior Conflicting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728693-5553-167F-6160-1100392DE737}"/>
              </a:ext>
            </a:extLst>
          </p:cNvPr>
          <p:cNvSpPr txBox="1"/>
          <p:nvPr/>
        </p:nvSpPr>
        <p:spPr>
          <a:xfrm>
            <a:off x="2476138" y="1696747"/>
            <a:ext cx="45792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highlight>
                  <a:srgbClr val="F6A8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Library/Project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FD10DC-3DE5-4D6A-B381-F36F97711E88}"/>
              </a:ext>
            </a:extLst>
          </p:cNvPr>
          <p:cNvSpPr txBox="1"/>
          <p:nvPr/>
        </p:nvSpPr>
        <p:spPr>
          <a:xfrm>
            <a:off x="2223737" y="1874824"/>
            <a:ext cx="45792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highlight>
                  <a:srgbClr val="FFD64E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Undefined Variables</a:t>
            </a:r>
          </a:p>
        </p:txBody>
      </p:sp>
    </p:spTree>
    <p:extLst>
      <p:ext uri="{BB962C8B-B14F-4D97-AF65-F5344CB8AC3E}">
        <p14:creationId xmlns:p14="http://schemas.microsoft.com/office/powerpoint/2010/main" val="78359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16386-92A2-1106-B716-E29167B38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116D8C59-FE59-9E60-11D4-299A2416A90C}"/>
              </a:ext>
            </a:extLst>
          </p:cNvPr>
          <p:cNvSpPr/>
          <p:nvPr/>
        </p:nvSpPr>
        <p:spPr>
          <a:xfrm>
            <a:off x="0" y="0"/>
            <a:ext cx="9144000" cy="16459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E9E1DC22-C14B-6200-AF58-99FB1785D3F7}"/>
              </a:ext>
            </a:extLst>
          </p:cNvPr>
          <p:cNvSpPr/>
          <p:nvPr/>
        </p:nvSpPr>
        <p:spPr>
          <a:xfrm>
            <a:off x="0" y="164592"/>
            <a:ext cx="2286000" cy="118872"/>
          </a:xfrm>
          <a:prstGeom prst="rect">
            <a:avLst/>
          </a:prstGeom>
          <a:solidFill>
            <a:srgbClr val="F0EDD0"/>
          </a:solidFill>
          <a:ln w="12700">
            <a:solidFill>
              <a:srgbClr val="F0E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F8703C7D-7FED-DBFB-199E-3F9F6D8B5CA6}"/>
              </a:ext>
            </a:extLst>
          </p:cNvPr>
          <p:cNvSpPr/>
          <p:nvPr/>
        </p:nvSpPr>
        <p:spPr>
          <a:xfrm>
            <a:off x="2286000" y="164592"/>
            <a:ext cx="4754880" cy="118872"/>
          </a:xfrm>
          <a:prstGeom prst="rect">
            <a:avLst/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EC2310DE-06B5-E117-0F1F-D1F8E537DF00}"/>
              </a:ext>
            </a:extLst>
          </p:cNvPr>
          <p:cNvSpPr/>
          <p:nvPr/>
        </p:nvSpPr>
        <p:spPr>
          <a:xfrm>
            <a:off x="7040880" y="164592"/>
            <a:ext cx="2103120" cy="118872"/>
          </a:xfrm>
          <a:prstGeom prst="rect">
            <a:avLst/>
          </a:prstGeom>
          <a:solidFill>
            <a:srgbClr val="FFD54F"/>
          </a:solidFill>
          <a:ln w="12700">
            <a:solidFill>
              <a:srgbClr val="FFD5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7A14EBB0-13E0-0F13-C8A4-1D4E8EF278A8}"/>
              </a:ext>
            </a:extLst>
          </p:cNvPr>
          <p:cNvSpPr/>
          <p:nvPr/>
        </p:nvSpPr>
        <p:spPr>
          <a:xfrm>
            <a:off x="365760" y="384048"/>
            <a:ext cx="84124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RQ1: DISTRIBUTION ACROSS MODELS</a:t>
            </a:r>
            <a:endParaRPr lang="en-US" sz="30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7622AC5E-A228-D3A6-F301-C1827BFC5E98}"/>
              </a:ext>
            </a:extLst>
          </p:cNvPr>
          <p:cNvSpPr/>
          <p:nvPr/>
        </p:nvSpPr>
        <p:spPr>
          <a:xfrm>
            <a:off x="365760" y="4800600"/>
            <a:ext cx="3657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BEYOND FUNCTIONAL CORRECTNESS</a:t>
            </a:r>
            <a:endParaRPr lang="en-US" sz="7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6A11F7B6-B1B3-012E-53BF-E1B4FA55F4DE}"/>
              </a:ext>
            </a:extLst>
          </p:cNvPr>
          <p:cNvSpPr/>
          <p:nvPr/>
        </p:nvSpPr>
        <p:spPr>
          <a:xfrm>
            <a:off x="4114800" y="4800600"/>
            <a:ext cx="1371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PAGE  12</a:t>
            </a:r>
            <a:endParaRPr lang="en-US" sz="7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2604975-C276-08C9-87FF-0C079CA9C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015" y="4706923"/>
            <a:ext cx="1312985" cy="389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F764BA-A66F-8F73-39FA-CCD2C919E6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8323"/>
          <a:stretch>
            <a:fillRect/>
          </a:stretch>
        </p:blipFill>
        <p:spPr>
          <a:xfrm>
            <a:off x="711199" y="1022281"/>
            <a:ext cx="4876800" cy="1986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BA33E0-DE0F-1F51-456F-9CECD04C1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929" y="954053"/>
            <a:ext cx="1869216" cy="26091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7E7019-C972-F9D8-B3F2-12C637A989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1253"/>
          <a:stretch>
            <a:fillRect/>
          </a:stretch>
        </p:blipFill>
        <p:spPr>
          <a:xfrm>
            <a:off x="1331575" y="2992532"/>
            <a:ext cx="3063742" cy="19863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EA3EC9-5286-4977-485C-F88330AAFC23}"/>
              </a:ext>
            </a:extLst>
          </p:cNvPr>
          <p:cNvSpPr txBox="1"/>
          <p:nvPr/>
        </p:nvSpPr>
        <p:spPr>
          <a:xfrm>
            <a:off x="4395317" y="3850221"/>
            <a:ext cx="468829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500" dirty="0">
                <a:solidFill>
                  <a:srgbClr val="000000"/>
                </a:solidFill>
              </a:rPr>
              <a:t>•</a:t>
            </a:r>
            <a:r>
              <a:rPr lang="uk-UA" sz="1500" dirty="0">
                <a:solidFill>
                  <a:srgbClr val="000000"/>
                </a:solidFill>
              </a:rPr>
              <a:t> </a:t>
            </a:r>
            <a:r>
              <a:rPr lang="en-CA" sz="1500" b="1" dirty="0">
                <a:solidFill>
                  <a:srgbClr val="000000"/>
                </a:solidFill>
              </a:rPr>
              <a:t>Better </a:t>
            </a:r>
            <a:r>
              <a:rPr lang="en-CA" sz="1500" b="1" i="0" u="none" strike="noStrike" dirty="0">
                <a:solidFill>
                  <a:srgbClr val="000000"/>
                </a:solidFill>
                <a:effectLst/>
              </a:rPr>
              <a:t>reasoning </a:t>
            </a:r>
            <a:r>
              <a:rPr lang="en-CA" sz="1500" b="0" i="0" u="none" strike="noStrike" dirty="0">
                <a:solidFill>
                  <a:srgbClr val="000000"/>
                </a:solidFill>
                <a:effectLst/>
              </a:rPr>
              <a:t>→ </a:t>
            </a:r>
            <a:r>
              <a:rPr lang="en-CA" sz="1500" b="1" i="0" u="none" strike="noStrike" dirty="0">
                <a:solidFill>
                  <a:srgbClr val="000000"/>
                </a:solidFill>
                <a:effectLst/>
              </a:rPr>
              <a:t>shifts problem</a:t>
            </a:r>
            <a:r>
              <a:rPr lang="en-CA" sz="1500" b="0" i="0" u="none" strike="noStrike" dirty="0">
                <a:solidFill>
                  <a:srgbClr val="000000"/>
                </a:solidFill>
                <a:effectLst/>
              </a:rPr>
              <a:t>, doesn't eliminate it</a:t>
            </a:r>
            <a:endParaRPr lang="en-CA" sz="1500" b="0" dirty="0">
              <a:effectLst/>
            </a:endParaRPr>
          </a:p>
          <a:p>
            <a:r>
              <a:rPr lang="en-CA" sz="1500" dirty="0">
                <a:solidFill>
                  <a:srgbClr val="000000"/>
                </a:solidFill>
              </a:rPr>
              <a:t>•</a:t>
            </a:r>
            <a:r>
              <a:rPr lang="uk-UA" sz="1500" dirty="0">
                <a:solidFill>
                  <a:srgbClr val="000000"/>
                </a:solidFill>
              </a:rPr>
              <a:t> </a:t>
            </a:r>
            <a:r>
              <a:rPr lang="en-CA" sz="1500" b="1" dirty="0">
                <a:solidFill>
                  <a:srgbClr val="000000"/>
                </a:solidFill>
              </a:rPr>
              <a:t>Model </a:t>
            </a:r>
            <a:r>
              <a:rPr lang="en-CA" sz="1500" b="1" i="0" u="none" strike="noStrike" dirty="0">
                <a:solidFill>
                  <a:srgbClr val="000000"/>
                </a:solidFill>
                <a:effectLst/>
              </a:rPr>
              <a:t>size </a:t>
            </a:r>
            <a:r>
              <a:rPr lang="en-CA" sz="1500" b="0" i="0" u="none" strike="noStrike" dirty="0">
                <a:solidFill>
                  <a:srgbClr val="000000"/>
                </a:solidFill>
                <a:effectLst/>
              </a:rPr>
              <a:t>alone </a:t>
            </a:r>
            <a:r>
              <a:rPr lang="en-CA" sz="1500" b="1" i="0" u="none" strike="noStrike" dirty="0">
                <a:solidFill>
                  <a:srgbClr val="000000"/>
                </a:solidFill>
                <a:effectLst/>
              </a:rPr>
              <a:t>≠</a:t>
            </a:r>
            <a:r>
              <a:rPr lang="en-CA" sz="15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CA" sz="1500" b="1" i="0" u="none" strike="noStrike" dirty="0">
                <a:solidFill>
                  <a:srgbClr val="000000"/>
                </a:solidFill>
                <a:effectLst/>
              </a:rPr>
              <a:t>fewer hallucinations</a:t>
            </a:r>
            <a:endParaRPr lang="en-CA" sz="1500" b="1" dirty="0">
              <a:effectLst/>
            </a:endParaRPr>
          </a:p>
          <a:p>
            <a:r>
              <a:rPr lang="en-CA" sz="1500" dirty="0">
                <a:solidFill>
                  <a:srgbClr val="000000"/>
                </a:solidFill>
              </a:rPr>
              <a:t>•</a:t>
            </a:r>
            <a:r>
              <a:rPr lang="uk-UA" sz="1500" dirty="0">
                <a:solidFill>
                  <a:srgbClr val="000000"/>
                </a:solidFill>
              </a:rPr>
              <a:t> </a:t>
            </a:r>
            <a:r>
              <a:rPr lang="en-CA" sz="1500" b="1" dirty="0">
                <a:solidFill>
                  <a:srgbClr val="000000"/>
                </a:solidFill>
              </a:rPr>
              <a:t>Training </a:t>
            </a:r>
            <a:r>
              <a:rPr lang="en-CA" sz="1500" b="1" i="0" u="none" strike="noStrike" dirty="0">
                <a:solidFill>
                  <a:srgbClr val="000000"/>
                </a:solidFill>
                <a:effectLst/>
              </a:rPr>
              <a:t>strategy matters </a:t>
            </a:r>
            <a:r>
              <a:rPr lang="en-CA" sz="1500" b="0" i="0" u="none" strike="noStrike" dirty="0">
                <a:solidFill>
                  <a:srgbClr val="000000"/>
                </a:solidFill>
                <a:effectLst/>
              </a:rPr>
              <a:t>as much as parameters</a:t>
            </a:r>
            <a:endParaRPr lang="en-CA" sz="15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0772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EEA13-159C-1BF5-0A03-C4535B865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8D889FE2-250C-9D6D-8F87-58E58F4EA254}"/>
              </a:ext>
            </a:extLst>
          </p:cNvPr>
          <p:cNvSpPr/>
          <p:nvPr/>
        </p:nvSpPr>
        <p:spPr>
          <a:xfrm>
            <a:off x="0" y="0"/>
            <a:ext cx="9144000" cy="16459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3AC088E5-337F-0007-EF1D-37F5CCEE6D71}"/>
              </a:ext>
            </a:extLst>
          </p:cNvPr>
          <p:cNvSpPr/>
          <p:nvPr/>
        </p:nvSpPr>
        <p:spPr>
          <a:xfrm>
            <a:off x="0" y="164592"/>
            <a:ext cx="2286000" cy="118872"/>
          </a:xfrm>
          <a:prstGeom prst="rect">
            <a:avLst/>
          </a:prstGeom>
          <a:solidFill>
            <a:srgbClr val="F0EDD0"/>
          </a:solidFill>
          <a:ln w="12700">
            <a:solidFill>
              <a:srgbClr val="F0E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E9B2E499-9D3F-E9EE-DFF6-14448DDDC3FC}"/>
              </a:ext>
            </a:extLst>
          </p:cNvPr>
          <p:cNvSpPr/>
          <p:nvPr/>
        </p:nvSpPr>
        <p:spPr>
          <a:xfrm>
            <a:off x="2286000" y="164592"/>
            <a:ext cx="4754880" cy="118872"/>
          </a:xfrm>
          <a:prstGeom prst="rect">
            <a:avLst/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102613AC-F58A-5092-F60F-9099ED205148}"/>
              </a:ext>
            </a:extLst>
          </p:cNvPr>
          <p:cNvSpPr/>
          <p:nvPr/>
        </p:nvSpPr>
        <p:spPr>
          <a:xfrm>
            <a:off x="7040880" y="164592"/>
            <a:ext cx="2103120" cy="118872"/>
          </a:xfrm>
          <a:prstGeom prst="rect">
            <a:avLst/>
          </a:prstGeom>
          <a:solidFill>
            <a:srgbClr val="FFD54F"/>
          </a:solidFill>
          <a:ln w="12700">
            <a:solidFill>
              <a:srgbClr val="FFD5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43F11B03-0910-00D6-E1A8-7F3CE4BF5F92}"/>
              </a:ext>
            </a:extLst>
          </p:cNvPr>
          <p:cNvSpPr/>
          <p:nvPr/>
        </p:nvSpPr>
        <p:spPr>
          <a:xfrm>
            <a:off x="365760" y="384048"/>
            <a:ext cx="84124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RQ2: WHY DO HALLUCINATIONS OCCUR?</a:t>
            </a:r>
            <a:endParaRPr lang="en-US" sz="30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D08D1EA0-05FD-E53B-3593-8D8DC6666E50}"/>
              </a:ext>
            </a:extLst>
          </p:cNvPr>
          <p:cNvSpPr/>
          <p:nvPr/>
        </p:nvSpPr>
        <p:spPr>
          <a:xfrm>
            <a:off x="365760" y="4800600"/>
            <a:ext cx="3657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BEYOND FUNCTIONAL CORRECTNESS</a:t>
            </a:r>
            <a:endParaRPr lang="en-US" sz="7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A6405B0C-C82C-B900-00F6-096C3AC4A437}"/>
              </a:ext>
            </a:extLst>
          </p:cNvPr>
          <p:cNvSpPr/>
          <p:nvPr/>
        </p:nvSpPr>
        <p:spPr>
          <a:xfrm>
            <a:off x="4114800" y="4800600"/>
            <a:ext cx="1371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PAGE  13</a:t>
            </a:r>
            <a:endParaRPr lang="en-US" sz="7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0B7EACD-F31E-0A64-155F-5F07DF5B6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015" y="4706923"/>
            <a:ext cx="1312985" cy="389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487B56-3C39-D85B-8314-E51CCBF0BED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020"/>
          <a:stretch>
            <a:fillRect/>
          </a:stretch>
        </p:blipFill>
        <p:spPr>
          <a:xfrm>
            <a:off x="3613608" y="1054297"/>
            <a:ext cx="5285690" cy="3795936"/>
          </a:xfrm>
          <a:prstGeom prst="rect">
            <a:avLst/>
          </a:prstGeom>
        </p:spPr>
      </p:pic>
      <p:sp>
        <p:nvSpPr>
          <p:cNvPr id="25" name="Text 10">
            <a:extLst>
              <a:ext uri="{FF2B5EF4-FFF2-40B4-BE49-F238E27FC236}">
                <a16:creationId xmlns:a16="http://schemas.microsoft.com/office/drawing/2014/main" id="{DF9A8288-EFE1-D701-F722-58023564D656}"/>
              </a:ext>
            </a:extLst>
          </p:cNvPr>
          <p:cNvSpPr/>
          <p:nvPr/>
        </p:nvSpPr>
        <p:spPr>
          <a:xfrm>
            <a:off x="3154968" y="2434590"/>
            <a:ext cx="1097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80.86%</a:t>
            </a:r>
            <a:endParaRPr lang="en-US" sz="1200" dirty="0"/>
          </a:p>
        </p:txBody>
      </p:sp>
      <p:sp>
        <p:nvSpPr>
          <p:cNvPr id="28" name="Text 13">
            <a:extLst>
              <a:ext uri="{FF2B5EF4-FFF2-40B4-BE49-F238E27FC236}">
                <a16:creationId xmlns:a16="http://schemas.microsoft.com/office/drawing/2014/main" id="{15007D5E-4659-00BE-79D0-CFF2C8C03522}"/>
              </a:ext>
            </a:extLst>
          </p:cNvPr>
          <p:cNvSpPr/>
          <p:nvPr/>
        </p:nvSpPr>
        <p:spPr>
          <a:xfrm>
            <a:off x="3154968" y="3618448"/>
            <a:ext cx="1097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26.24%</a:t>
            </a:r>
            <a:endParaRPr lang="en-US" sz="1200" dirty="0"/>
          </a:p>
        </p:txBody>
      </p:sp>
      <p:sp>
        <p:nvSpPr>
          <p:cNvPr id="29" name="Text 16">
            <a:extLst>
              <a:ext uri="{FF2B5EF4-FFF2-40B4-BE49-F238E27FC236}">
                <a16:creationId xmlns:a16="http://schemas.microsoft.com/office/drawing/2014/main" id="{9E0E0BE3-20CE-ABFA-8347-8752BE8F227D}"/>
              </a:ext>
            </a:extLst>
          </p:cNvPr>
          <p:cNvSpPr/>
          <p:nvPr/>
        </p:nvSpPr>
        <p:spPr>
          <a:xfrm>
            <a:off x="3154968" y="4027787"/>
            <a:ext cx="1097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1.90%</a:t>
            </a:r>
            <a:endParaRPr lang="en-US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F3CE38-C66A-8C4C-151B-B4A186501C52}"/>
              </a:ext>
            </a:extLst>
          </p:cNvPr>
          <p:cNvSpPr txBox="1"/>
          <p:nvPr/>
        </p:nvSpPr>
        <p:spPr>
          <a:xfrm>
            <a:off x="72461" y="2434590"/>
            <a:ext cx="42441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dirty="0"/>
              <a:t>training data, model size, architecture</a:t>
            </a:r>
            <a:r>
              <a:rPr lang="uk-UA" sz="1400" dirty="0"/>
              <a:t> </a:t>
            </a:r>
            <a:r>
              <a:rPr lang="en-CA" sz="1400" dirty="0"/>
              <a:t>→</a:t>
            </a:r>
            <a:endParaRPr lang="en-US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E52992-80DA-6BB4-D99D-2140176ABDC2}"/>
              </a:ext>
            </a:extLst>
          </p:cNvPr>
          <p:cNvSpPr txBox="1"/>
          <p:nvPr/>
        </p:nvSpPr>
        <p:spPr>
          <a:xfrm>
            <a:off x="9204" y="3627415"/>
            <a:ext cx="48825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dirty="0"/>
              <a:t> missing library, project, or API context</a:t>
            </a:r>
            <a:r>
              <a:rPr lang="uk-UA" sz="1400" dirty="0"/>
              <a:t> </a:t>
            </a:r>
            <a:r>
              <a:rPr lang="en-CA" sz="1400" dirty="0"/>
              <a:t>→</a:t>
            </a:r>
            <a:endParaRPr lang="en-US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D53B70-EA89-BD49-14F9-CDA5B5C1798A}"/>
              </a:ext>
            </a:extLst>
          </p:cNvPr>
          <p:cNvSpPr txBox="1"/>
          <p:nvPr/>
        </p:nvSpPr>
        <p:spPr>
          <a:xfrm>
            <a:off x="77638" y="4020611"/>
            <a:ext cx="48825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dirty="0"/>
              <a:t>unclear or incomplete task description</a:t>
            </a:r>
            <a:r>
              <a:rPr lang="uk-UA" sz="1400" dirty="0"/>
              <a:t> </a:t>
            </a:r>
            <a:r>
              <a:rPr lang="en-CA" sz="1400" dirty="0"/>
              <a:t>→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0591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6459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164592"/>
            <a:ext cx="2286000" cy="118872"/>
          </a:xfrm>
          <a:prstGeom prst="rect">
            <a:avLst/>
          </a:prstGeom>
          <a:solidFill>
            <a:srgbClr val="F0EDD0"/>
          </a:solidFill>
          <a:ln w="12700">
            <a:solidFill>
              <a:srgbClr val="F0E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2286000" y="164592"/>
            <a:ext cx="4754880" cy="118872"/>
          </a:xfrm>
          <a:prstGeom prst="rect">
            <a:avLst/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7040880" y="164592"/>
            <a:ext cx="2103120" cy="118872"/>
          </a:xfrm>
          <a:prstGeom prst="rect">
            <a:avLst/>
          </a:prstGeom>
          <a:solidFill>
            <a:srgbClr val="FFD54F"/>
          </a:solidFill>
          <a:ln w="12700">
            <a:solidFill>
              <a:srgbClr val="FFD5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82814" y="375939"/>
            <a:ext cx="914399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RQ3: HOW DO HALLUCINATIONS AFFECT CODE QUALITY?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365760" y="4800600"/>
            <a:ext cx="3657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BEYOND FUNCTIONAL CORRECTNESS</a:t>
            </a:r>
            <a:endParaRPr lang="en-US" sz="700" dirty="0"/>
          </a:p>
        </p:txBody>
      </p:sp>
      <p:sp>
        <p:nvSpPr>
          <p:cNvPr id="8" name="Text 6"/>
          <p:cNvSpPr/>
          <p:nvPr/>
        </p:nvSpPr>
        <p:spPr>
          <a:xfrm>
            <a:off x="4114800" y="4800600"/>
            <a:ext cx="1371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PAGE  14</a:t>
            </a:r>
            <a:endParaRPr lang="en-US" sz="700" dirty="0"/>
          </a:p>
        </p:txBody>
      </p:sp>
      <p:sp>
        <p:nvSpPr>
          <p:cNvPr id="10" name="Text 8"/>
          <p:cNvSpPr/>
          <p:nvPr/>
        </p:nvSpPr>
        <p:spPr>
          <a:xfrm>
            <a:off x="365760" y="1435706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Incorrect Functionality</a:t>
            </a:r>
            <a:endParaRPr lang="en-US" sz="1700" dirty="0"/>
          </a:p>
        </p:txBody>
      </p:sp>
      <p:sp>
        <p:nvSpPr>
          <p:cNvPr id="11" name="Shape 9"/>
          <p:cNvSpPr/>
          <p:nvPr/>
        </p:nvSpPr>
        <p:spPr>
          <a:xfrm>
            <a:off x="2763904" y="1452828"/>
            <a:ext cx="4051834" cy="21031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6916615" y="1435706"/>
            <a:ext cx="914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95.30%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365760" y="1840080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Poor Readability</a:t>
            </a:r>
            <a:endParaRPr lang="en-US" sz="1700" dirty="0"/>
          </a:p>
        </p:txBody>
      </p:sp>
      <p:sp>
        <p:nvSpPr>
          <p:cNvPr id="14" name="Shape 12"/>
          <p:cNvSpPr/>
          <p:nvPr/>
        </p:nvSpPr>
        <p:spPr>
          <a:xfrm>
            <a:off x="2763903" y="1858225"/>
            <a:ext cx="816749" cy="210312"/>
          </a:xfrm>
          <a:prstGeom prst="rect">
            <a:avLst/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3886200" y="1840080"/>
            <a:ext cx="914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14.27%</a:t>
            </a:r>
            <a:endParaRPr lang="en-US" sz="1400" b="1" dirty="0"/>
          </a:p>
        </p:txBody>
      </p:sp>
      <p:sp>
        <p:nvSpPr>
          <p:cNvPr id="16" name="Text 14"/>
          <p:cNvSpPr/>
          <p:nvPr/>
        </p:nvSpPr>
        <p:spPr>
          <a:xfrm>
            <a:off x="365760" y="2241291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 Efficiency</a:t>
            </a:r>
            <a:endParaRPr lang="en-US" sz="1700" dirty="0"/>
          </a:p>
        </p:txBody>
      </p:sp>
      <p:sp>
        <p:nvSpPr>
          <p:cNvPr id="17" name="Shape 15"/>
          <p:cNvSpPr/>
          <p:nvPr/>
        </p:nvSpPr>
        <p:spPr>
          <a:xfrm>
            <a:off x="2763903" y="2268099"/>
            <a:ext cx="306281" cy="210312"/>
          </a:xfrm>
          <a:prstGeom prst="rect">
            <a:avLst/>
          </a:prstGeom>
          <a:solidFill>
            <a:srgbClr val="999999"/>
          </a:solidFill>
          <a:ln w="12700">
            <a:solidFill>
              <a:srgbClr val="999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3200400" y="2251165"/>
            <a:ext cx="914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5.20%</a:t>
            </a:r>
            <a:endParaRPr lang="en-US" sz="1400" b="1" dirty="0"/>
          </a:p>
        </p:txBody>
      </p:sp>
      <p:sp>
        <p:nvSpPr>
          <p:cNvPr id="19" name="Text 17"/>
          <p:cNvSpPr/>
          <p:nvPr/>
        </p:nvSpPr>
        <p:spPr>
          <a:xfrm>
            <a:off x="377837" y="2601306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Poor Maintainability</a:t>
            </a:r>
            <a:endParaRPr lang="en-US" sz="1700" dirty="0"/>
          </a:p>
        </p:txBody>
      </p:sp>
      <p:sp>
        <p:nvSpPr>
          <p:cNvPr id="20" name="Shape 18"/>
          <p:cNvSpPr/>
          <p:nvPr/>
        </p:nvSpPr>
        <p:spPr>
          <a:xfrm>
            <a:off x="2775980" y="2645338"/>
            <a:ext cx="224606" cy="210312"/>
          </a:xfrm>
          <a:prstGeom prst="rect">
            <a:avLst/>
          </a:prstGeom>
          <a:solidFill>
            <a:srgbClr val="BBBBBB"/>
          </a:solidFill>
          <a:ln w="12700">
            <a:solidFill>
              <a:srgbClr val="BBBBB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3123452" y="2621294"/>
            <a:ext cx="914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3.88%</a:t>
            </a:r>
            <a:endParaRPr lang="en-US" sz="1400" b="1" dirty="0"/>
          </a:p>
        </p:txBody>
      </p:sp>
      <p:sp>
        <p:nvSpPr>
          <p:cNvPr id="22" name="Text 20"/>
          <p:cNvSpPr/>
          <p:nvPr/>
        </p:nvSpPr>
        <p:spPr>
          <a:xfrm>
            <a:off x="3070184" y="3179034"/>
            <a:ext cx="84124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Code errors vs hallucinations (3,120 samples):</a:t>
            </a:r>
            <a:endParaRPr lang="en-US" sz="1500" dirty="0"/>
          </a:p>
        </p:txBody>
      </p:sp>
      <p:graphicFrame>
        <p:nvGraphicFramePr>
          <p:cNvPr id="2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413292"/>
              </p:ext>
            </p:extLst>
          </p:nvPr>
        </p:nvGraphicFramePr>
        <p:xfrm>
          <a:off x="1276709" y="3637773"/>
          <a:ext cx="6590582" cy="960120"/>
        </p:xfrm>
        <a:graphic>
          <a:graphicData uri="http://schemas.openxmlformats.org/drawingml/2006/table">
            <a:tbl>
              <a:tblPr/>
              <a:tblGrid>
                <a:gridCol w="1728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635">
                  <a:extLst>
                    <a:ext uri="{9D8B030D-6E8A-4147-A177-3AD203B41FA5}">
                      <a16:colId xmlns:a16="http://schemas.microsoft.com/office/drawing/2014/main" val="25254128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With Error</a:t>
                      </a:r>
                      <a:endParaRPr lang="en-US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No Error</a:t>
                      </a:r>
                      <a:endParaRPr lang="en-US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CA" sz="15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Total</a:t>
                      </a:r>
                      <a:endParaRPr lang="en-US" sz="15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With Hallucination</a:t>
                      </a:r>
                      <a:endParaRPr lang="en-US" sz="15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dirty="0">
                          <a:solidFill>
                            <a:srgbClr val="CC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34.07%</a:t>
                      </a:r>
                      <a:endParaRPr lang="en-US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2.28%</a:t>
                      </a:r>
                      <a:endParaRPr lang="en-US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dirty="0">
                          <a:latin typeface="Calibri" charset="0"/>
                          <a:ea typeface="Calibri" charset="0"/>
                          <a:cs typeface="Calibri" charset="0"/>
                        </a:rPr>
                        <a:t>36.35%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No Hallucination</a:t>
                      </a:r>
                      <a:endParaRPr lang="en-US" sz="15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28.81%</a:t>
                      </a:r>
                      <a:endParaRPr lang="en-US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dirty="0">
                          <a:solidFill>
                            <a:srgbClr val="0077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34.84%</a:t>
                      </a:r>
                      <a:endParaRPr lang="en-US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dirty="0">
                          <a:latin typeface="Calibri" charset="0"/>
                          <a:ea typeface="Calibri" charset="0"/>
                          <a:cs typeface="Calibri" charset="0"/>
                        </a:rPr>
                        <a:t>63.65%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B77F0B36-80F3-E413-8298-449291EA3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015" y="4706923"/>
            <a:ext cx="1312985" cy="389793"/>
          </a:xfrm>
          <a:prstGeom prst="rect">
            <a:avLst/>
          </a:prstGeom>
        </p:spPr>
      </p:pic>
      <p:sp>
        <p:nvSpPr>
          <p:cNvPr id="25" name="Shape 20">
            <a:extLst>
              <a:ext uri="{FF2B5EF4-FFF2-40B4-BE49-F238E27FC236}">
                <a16:creationId xmlns:a16="http://schemas.microsoft.com/office/drawing/2014/main" id="{3E43297F-9CD7-FBC6-F18F-FF11DE295AAD}"/>
              </a:ext>
            </a:extLst>
          </p:cNvPr>
          <p:cNvSpPr/>
          <p:nvPr/>
        </p:nvSpPr>
        <p:spPr>
          <a:xfrm>
            <a:off x="377837" y="1735903"/>
            <a:ext cx="2210088" cy="17729"/>
          </a:xfrm>
          <a:prstGeom prst="line">
            <a:avLst/>
          </a:prstGeom>
          <a:noFill/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0">
            <a:extLst>
              <a:ext uri="{FF2B5EF4-FFF2-40B4-BE49-F238E27FC236}">
                <a16:creationId xmlns:a16="http://schemas.microsoft.com/office/drawing/2014/main" id="{84ACB453-01DF-93EE-9EF3-7DA991C8400C}"/>
              </a:ext>
            </a:extLst>
          </p:cNvPr>
          <p:cNvSpPr/>
          <p:nvPr/>
        </p:nvSpPr>
        <p:spPr>
          <a:xfrm>
            <a:off x="426725" y="2173982"/>
            <a:ext cx="2161200" cy="2543"/>
          </a:xfrm>
          <a:prstGeom prst="line">
            <a:avLst/>
          </a:prstGeom>
          <a:noFill/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0">
            <a:extLst>
              <a:ext uri="{FF2B5EF4-FFF2-40B4-BE49-F238E27FC236}">
                <a16:creationId xmlns:a16="http://schemas.microsoft.com/office/drawing/2014/main" id="{8ED54474-2160-D788-F029-CEE6C05C8DAD}"/>
              </a:ext>
            </a:extLst>
          </p:cNvPr>
          <p:cNvSpPr/>
          <p:nvPr/>
        </p:nvSpPr>
        <p:spPr>
          <a:xfrm>
            <a:off x="426724" y="2548385"/>
            <a:ext cx="2161201" cy="15716"/>
          </a:xfrm>
          <a:prstGeom prst="line">
            <a:avLst/>
          </a:prstGeom>
          <a:noFill/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0">
            <a:extLst>
              <a:ext uri="{FF2B5EF4-FFF2-40B4-BE49-F238E27FC236}">
                <a16:creationId xmlns:a16="http://schemas.microsoft.com/office/drawing/2014/main" id="{7287DEEB-DA0C-42C3-85F2-355FC4186552}"/>
              </a:ext>
            </a:extLst>
          </p:cNvPr>
          <p:cNvSpPr/>
          <p:nvPr/>
        </p:nvSpPr>
        <p:spPr>
          <a:xfrm>
            <a:off x="426724" y="1375927"/>
            <a:ext cx="2161201" cy="18885"/>
          </a:xfrm>
          <a:prstGeom prst="line">
            <a:avLst/>
          </a:prstGeom>
          <a:noFill/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0">
            <a:extLst>
              <a:ext uri="{FF2B5EF4-FFF2-40B4-BE49-F238E27FC236}">
                <a16:creationId xmlns:a16="http://schemas.microsoft.com/office/drawing/2014/main" id="{6E7FB926-81FE-E576-C5A0-F3D901A34DA6}"/>
              </a:ext>
            </a:extLst>
          </p:cNvPr>
          <p:cNvSpPr/>
          <p:nvPr/>
        </p:nvSpPr>
        <p:spPr>
          <a:xfrm>
            <a:off x="426723" y="2920311"/>
            <a:ext cx="2161202" cy="9550"/>
          </a:xfrm>
          <a:prstGeom prst="line">
            <a:avLst/>
          </a:prstGeom>
          <a:noFill/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6459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164592"/>
            <a:ext cx="2286000" cy="118872"/>
          </a:xfrm>
          <a:prstGeom prst="rect">
            <a:avLst/>
          </a:prstGeom>
          <a:solidFill>
            <a:srgbClr val="F0EDD0"/>
          </a:solidFill>
          <a:ln w="12700">
            <a:solidFill>
              <a:srgbClr val="F0E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2286000" y="164592"/>
            <a:ext cx="4754880" cy="118872"/>
          </a:xfrm>
          <a:prstGeom prst="rect">
            <a:avLst/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7040880" y="164592"/>
            <a:ext cx="2103120" cy="118872"/>
          </a:xfrm>
          <a:prstGeom prst="rect">
            <a:avLst/>
          </a:prstGeom>
          <a:solidFill>
            <a:srgbClr val="FFD54F"/>
          </a:solidFill>
          <a:ln w="12700">
            <a:solidFill>
              <a:srgbClr val="FFD5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365760" y="384048"/>
            <a:ext cx="84124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WE FIX THIS WITHOUT RETRAINING?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365760" y="4800600"/>
            <a:ext cx="3657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BEYOND FUNCTIONAL CORRECTNESS</a:t>
            </a:r>
            <a:endParaRPr lang="en-US" sz="700" dirty="0"/>
          </a:p>
        </p:txBody>
      </p:sp>
      <p:sp>
        <p:nvSpPr>
          <p:cNvPr id="8" name="Text 6"/>
          <p:cNvSpPr/>
          <p:nvPr/>
        </p:nvSpPr>
        <p:spPr>
          <a:xfrm>
            <a:off x="4114800" y="4800600"/>
            <a:ext cx="1371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PAGE  15</a:t>
            </a:r>
            <a:endParaRPr lang="en-US" sz="700" dirty="0"/>
          </a:p>
        </p:txBody>
      </p:sp>
      <p:sp>
        <p:nvSpPr>
          <p:cNvPr id="10" name="Shape 8"/>
          <p:cNvSpPr/>
          <p:nvPr/>
        </p:nvSpPr>
        <p:spPr>
          <a:xfrm>
            <a:off x="365760" y="1170432"/>
            <a:ext cx="2651760" cy="1652827"/>
          </a:xfrm>
          <a:prstGeom prst="roundRect">
            <a:avLst>
              <a:gd name="adj" fmla="val 4545"/>
            </a:avLst>
          </a:prstGeom>
          <a:solidFill>
            <a:srgbClr val="FFF9E7"/>
          </a:solidFill>
          <a:ln w="12700">
            <a:solidFill>
              <a:srgbClr val="F6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365760" y="1234440"/>
            <a:ext cx="26517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Self-Refine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365760" y="1497457"/>
            <a:ext cx="26517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Target: Req. Conflicting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365760" y="2011076"/>
            <a:ext cx="2690119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Ask model to explain requirements first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371960" y="2531769"/>
            <a:ext cx="26517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pass@1: −7.32%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6276580" y="1125831"/>
            <a:ext cx="2651760" cy="1652827"/>
          </a:xfrm>
          <a:prstGeom prst="roundRect">
            <a:avLst>
              <a:gd name="adj" fmla="val 4545"/>
            </a:avLst>
          </a:prstGeom>
          <a:solidFill>
            <a:srgbClr val="FFF9E7"/>
          </a:solidFill>
          <a:ln w="12700">
            <a:solidFill>
              <a:srgbClr val="F6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6276580" y="1198934"/>
            <a:ext cx="26517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CoT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6276580" y="1452030"/>
            <a:ext cx="26517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Target: Req. Conflicting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6287681" y="1924910"/>
            <a:ext cx="2651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Ask model to reason step by step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6276580" y="2452829"/>
            <a:ext cx="26517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pass@1: −9.76%</a:t>
            </a:r>
            <a:endParaRPr lang="en-US" sz="1400" dirty="0"/>
          </a:p>
        </p:txBody>
      </p:sp>
      <p:sp>
        <p:nvSpPr>
          <p:cNvPr id="20" name="Shape 18"/>
          <p:cNvSpPr/>
          <p:nvPr/>
        </p:nvSpPr>
        <p:spPr>
          <a:xfrm>
            <a:off x="3361526" y="2576371"/>
            <a:ext cx="2651760" cy="1652827"/>
          </a:xfrm>
          <a:prstGeom prst="roundRect">
            <a:avLst>
              <a:gd name="adj" fmla="val 4545"/>
            </a:avLst>
          </a:prstGeom>
          <a:solidFill>
            <a:srgbClr val="F0FFF0"/>
          </a:solidFill>
          <a:ln w="25400">
            <a:solidFill>
              <a:srgbClr val="0077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3361526" y="2640379"/>
            <a:ext cx="26517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RAG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3361526" y="3006139"/>
            <a:ext cx="26517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Target: Knowledge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3361526" y="3429559"/>
            <a:ext cx="2651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Retrieve relevant repo code into prompt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3397730" y="3923895"/>
            <a:ext cx="26517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77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pass@1: +11.74%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365760" y="4370832"/>
            <a:ext cx="8412480" cy="320040"/>
          </a:xfrm>
          <a:prstGeom prst="roundRect">
            <a:avLst>
              <a:gd name="adj" fmla="val 17143"/>
            </a:avLst>
          </a:prstGeom>
          <a:solidFill>
            <a:srgbClr val="FFF3CC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210484" y="4386883"/>
            <a:ext cx="87178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* Self-Refine &amp; CoT tested on 1.3B model </a:t>
            </a:r>
            <a:r>
              <a:rPr lang="uk-UA" sz="1100" i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r>
              <a:rPr lang="en-US" sz="1100" i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 propagation outweighs benefits on small models. Larger models handle multi-step reasoning better.</a:t>
            </a:r>
            <a:endParaRPr lang="en-US" sz="11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85F01C3-1142-B858-1C92-DFD7A0C2F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015" y="4706923"/>
            <a:ext cx="1312985" cy="3897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0B130F1-903A-1AFB-2872-E8D033393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92767">
            <a:off x="4020036" y="1002802"/>
            <a:ext cx="1407148" cy="140714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38DDA0C-C25E-BD95-D4D8-56367E327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23281">
            <a:off x="6284390" y="2809137"/>
            <a:ext cx="1470426" cy="14704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F3A4D44-91A3-9381-338E-C0A493018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755239">
            <a:off x="1552217" y="2683911"/>
            <a:ext cx="1606079" cy="16060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672A6-5F7B-1771-0073-3BFCDDCA1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2BDB0546-9FF9-6D0C-DD7C-AABAF8DCCD89}"/>
              </a:ext>
            </a:extLst>
          </p:cNvPr>
          <p:cNvSpPr/>
          <p:nvPr/>
        </p:nvSpPr>
        <p:spPr>
          <a:xfrm>
            <a:off x="0" y="0"/>
            <a:ext cx="9144000" cy="16459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5D6902AB-CDCF-BC7F-0FF9-6F3B1F444520}"/>
              </a:ext>
            </a:extLst>
          </p:cNvPr>
          <p:cNvSpPr/>
          <p:nvPr/>
        </p:nvSpPr>
        <p:spPr>
          <a:xfrm>
            <a:off x="0" y="164592"/>
            <a:ext cx="2286000" cy="118872"/>
          </a:xfrm>
          <a:prstGeom prst="rect">
            <a:avLst/>
          </a:prstGeom>
          <a:solidFill>
            <a:srgbClr val="F0EDD0"/>
          </a:solidFill>
          <a:ln w="12700">
            <a:solidFill>
              <a:srgbClr val="F0E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7E18B874-5B7C-6276-E7E9-61F700FB1948}"/>
              </a:ext>
            </a:extLst>
          </p:cNvPr>
          <p:cNvSpPr/>
          <p:nvPr/>
        </p:nvSpPr>
        <p:spPr>
          <a:xfrm>
            <a:off x="2286000" y="164592"/>
            <a:ext cx="4754880" cy="118872"/>
          </a:xfrm>
          <a:prstGeom prst="rect">
            <a:avLst/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9E444371-2322-B64B-5186-BDD6EA3BCA6B}"/>
              </a:ext>
            </a:extLst>
          </p:cNvPr>
          <p:cNvSpPr/>
          <p:nvPr/>
        </p:nvSpPr>
        <p:spPr>
          <a:xfrm>
            <a:off x="7040880" y="164592"/>
            <a:ext cx="2103120" cy="118872"/>
          </a:xfrm>
          <a:prstGeom prst="rect">
            <a:avLst/>
          </a:prstGeom>
          <a:solidFill>
            <a:srgbClr val="FFD54F"/>
          </a:solidFill>
          <a:ln w="12700">
            <a:solidFill>
              <a:srgbClr val="FFD5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95B13E84-9300-F6D2-AFD8-88AB820A3B0D}"/>
              </a:ext>
            </a:extLst>
          </p:cNvPr>
          <p:cNvSpPr/>
          <p:nvPr/>
        </p:nvSpPr>
        <p:spPr>
          <a:xfrm>
            <a:off x="365760" y="384048"/>
            <a:ext cx="84124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CA" sz="3200" b="1" dirty="0">
                <a:latin typeface="Calibri" panose="020F0502020204030204" pitchFamily="34" charset="0"/>
                <a:cs typeface="Calibri" panose="020F0502020204030204" pitchFamily="34" charset="0"/>
              </a:rPr>
              <a:t>RAG for hallucination mitigation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A72F9775-832F-F615-1CD1-0E4209D7289E}"/>
              </a:ext>
            </a:extLst>
          </p:cNvPr>
          <p:cNvSpPr/>
          <p:nvPr/>
        </p:nvSpPr>
        <p:spPr>
          <a:xfrm>
            <a:off x="365760" y="4800600"/>
            <a:ext cx="3657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BEYOND FUNCTIONAL CORRECTNESS</a:t>
            </a:r>
            <a:endParaRPr lang="en-US" sz="7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5BEF28CA-99E9-9C22-7124-A1B65ADA60CC}"/>
              </a:ext>
            </a:extLst>
          </p:cNvPr>
          <p:cNvSpPr/>
          <p:nvPr/>
        </p:nvSpPr>
        <p:spPr>
          <a:xfrm>
            <a:off x="4114800" y="4800600"/>
            <a:ext cx="1371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PAGE  16</a:t>
            </a:r>
            <a:endParaRPr lang="en-US" sz="7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A8B5313-C710-ADE4-8B5E-8BBBA1F6F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015" y="4706923"/>
            <a:ext cx="1312985" cy="389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1FC928-6E79-2E44-6DCE-EDAF58A87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1170432"/>
            <a:ext cx="8401749" cy="31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69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6459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164592"/>
            <a:ext cx="2286000" cy="118872"/>
          </a:xfrm>
          <a:prstGeom prst="rect">
            <a:avLst/>
          </a:prstGeom>
          <a:solidFill>
            <a:srgbClr val="F0EDD0"/>
          </a:solidFill>
          <a:ln w="12700">
            <a:solidFill>
              <a:srgbClr val="F0E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2286000" y="164592"/>
            <a:ext cx="4754880" cy="118872"/>
          </a:xfrm>
          <a:prstGeom prst="rect">
            <a:avLst/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7040880" y="164592"/>
            <a:ext cx="2103120" cy="118872"/>
          </a:xfrm>
          <a:prstGeom prst="rect">
            <a:avLst/>
          </a:prstGeom>
          <a:solidFill>
            <a:srgbClr val="FFD54F"/>
          </a:solidFill>
          <a:ln w="12700">
            <a:solidFill>
              <a:srgbClr val="FFD5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365760" y="384048"/>
            <a:ext cx="84124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TAKEAWAYS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365760" y="4800600"/>
            <a:ext cx="3657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BEYOND FUNCTIONAL CORRECTNESS</a:t>
            </a:r>
            <a:endParaRPr lang="en-US" sz="700" dirty="0"/>
          </a:p>
        </p:txBody>
      </p:sp>
      <p:sp>
        <p:nvSpPr>
          <p:cNvPr id="8" name="Text 6"/>
          <p:cNvSpPr/>
          <p:nvPr/>
        </p:nvSpPr>
        <p:spPr>
          <a:xfrm>
            <a:off x="4114800" y="4800600"/>
            <a:ext cx="1371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PAGE  17</a:t>
            </a:r>
            <a:endParaRPr lang="en-US" sz="700" dirty="0"/>
          </a:p>
        </p:txBody>
      </p:sp>
      <p:sp>
        <p:nvSpPr>
          <p:cNvPr id="10" name="Shape 8"/>
          <p:cNvSpPr/>
          <p:nvPr/>
        </p:nvSpPr>
        <p:spPr>
          <a:xfrm>
            <a:off x="309861" y="1323643"/>
            <a:ext cx="329184" cy="329184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309861" y="1323643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748773" y="1323643"/>
            <a:ext cx="80467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Code hallucinations ≠ bugs </a:t>
            </a:r>
            <a:r>
              <a:rPr lang="uk-UA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 distinct taxonomy is needed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309861" y="1890571"/>
            <a:ext cx="329184" cy="329184"/>
          </a:xfrm>
          <a:prstGeom prst="roundRect">
            <a:avLst>
              <a:gd name="adj" fmla="val 16667"/>
            </a:avLst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309861" y="1890571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748773" y="1890571"/>
            <a:ext cx="80467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Behavior Conflicting </a:t>
            </a: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dominates; reasoning ability shifts the pattern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309861" y="2457499"/>
            <a:ext cx="329184" cy="329184"/>
          </a:xfrm>
          <a:prstGeom prst="roundRect">
            <a:avLst>
              <a:gd name="adj" fmla="val 16667"/>
            </a:avLst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309861" y="2457499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748773" y="2457499"/>
            <a:ext cx="80467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 capability </a:t>
            </a: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the primary cause </a:t>
            </a:r>
            <a:r>
              <a:rPr lang="en-US" sz="1500" b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(80.86%) </a:t>
            </a:r>
            <a:r>
              <a:rPr lang="uk-UA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but </a:t>
            </a:r>
            <a:r>
              <a:rPr lang="en-US" sz="1500" b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prompt complexity </a:t>
            </a: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also matters</a:t>
            </a:r>
            <a:endParaRPr lang="en-US" sz="1500" dirty="0"/>
          </a:p>
        </p:txBody>
      </p:sp>
      <p:sp>
        <p:nvSpPr>
          <p:cNvPr id="19" name="Shape 17"/>
          <p:cNvSpPr/>
          <p:nvPr/>
        </p:nvSpPr>
        <p:spPr>
          <a:xfrm>
            <a:off x="309861" y="3024427"/>
            <a:ext cx="329184" cy="329184"/>
          </a:xfrm>
          <a:prstGeom prst="roundRect">
            <a:avLst>
              <a:gd name="adj" fmla="val 16667"/>
            </a:avLst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309861" y="3024427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748773" y="3024427"/>
            <a:ext cx="80467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RAG</a:t>
            </a: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works best; CoT/Self-Refine need large models to avoid error propagation</a:t>
            </a:r>
            <a:endParaRPr lang="en-US" sz="1500" dirty="0"/>
          </a:p>
        </p:txBody>
      </p:sp>
      <p:sp>
        <p:nvSpPr>
          <p:cNvPr id="22" name="Shape 20"/>
          <p:cNvSpPr/>
          <p:nvPr/>
        </p:nvSpPr>
        <p:spPr>
          <a:xfrm>
            <a:off x="309861" y="3591355"/>
            <a:ext cx="329184" cy="329184"/>
          </a:xfrm>
          <a:prstGeom prst="roundRect">
            <a:avLst>
              <a:gd name="adj" fmla="val 16667"/>
            </a:avLst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309861" y="3591355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748773" y="3591355"/>
            <a:ext cx="80467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pass@k </a:t>
            </a: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misses hallucinations </a:t>
            </a:r>
            <a:r>
              <a:rPr lang="uk-UA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new evaluation metrics are needed</a:t>
            </a:r>
            <a:endParaRPr lang="en-US" sz="15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8BF1B8E-026A-15DA-7BF3-6C04DAEA8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015" y="4706923"/>
            <a:ext cx="1312985" cy="38979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12638-6BF1-BBFC-BB84-ECC7251F1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E2FF3B0-9AD4-2C07-9C8B-5CBE671E4E90}"/>
              </a:ext>
            </a:extLst>
          </p:cNvPr>
          <p:cNvSpPr/>
          <p:nvPr/>
        </p:nvSpPr>
        <p:spPr>
          <a:xfrm>
            <a:off x="0" y="0"/>
            <a:ext cx="9144000" cy="16459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E8E1572D-3B2E-0746-B943-6B22A5A91002}"/>
              </a:ext>
            </a:extLst>
          </p:cNvPr>
          <p:cNvSpPr/>
          <p:nvPr/>
        </p:nvSpPr>
        <p:spPr>
          <a:xfrm>
            <a:off x="0" y="164592"/>
            <a:ext cx="2286000" cy="118872"/>
          </a:xfrm>
          <a:prstGeom prst="rect">
            <a:avLst/>
          </a:prstGeom>
          <a:solidFill>
            <a:srgbClr val="F0EDD0"/>
          </a:solidFill>
          <a:ln w="12700">
            <a:solidFill>
              <a:srgbClr val="F0E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CC6756EF-4FE5-3AB4-870E-D69BA893593C}"/>
              </a:ext>
            </a:extLst>
          </p:cNvPr>
          <p:cNvSpPr/>
          <p:nvPr/>
        </p:nvSpPr>
        <p:spPr>
          <a:xfrm>
            <a:off x="2286000" y="164592"/>
            <a:ext cx="4754880" cy="118872"/>
          </a:xfrm>
          <a:prstGeom prst="rect">
            <a:avLst/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4C8B2238-41ED-1119-8F82-8990AE46B21F}"/>
              </a:ext>
            </a:extLst>
          </p:cNvPr>
          <p:cNvSpPr/>
          <p:nvPr/>
        </p:nvSpPr>
        <p:spPr>
          <a:xfrm>
            <a:off x="7040880" y="164592"/>
            <a:ext cx="2103120" cy="118872"/>
          </a:xfrm>
          <a:prstGeom prst="rect">
            <a:avLst/>
          </a:prstGeom>
          <a:solidFill>
            <a:srgbClr val="FFD54F"/>
          </a:solidFill>
          <a:ln w="12700">
            <a:solidFill>
              <a:srgbClr val="FFD5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F892D52F-170F-E2E0-323A-0D4E0AE77AAB}"/>
              </a:ext>
            </a:extLst>
          </p:cNvPr>
          <p:cNvSpPr/>
          <p:nvPr/>
        </p:nvSpPr>
        <p:spPr>
          <a:xfrm>
            <a:off x="365760" y="384048"/>
            <a:ext cx="84124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CA" sz="3000" b="1" dirty="0">
                <a:solidFill>
                  <a:srgbClr val="000000"/>
                </a:solidFill>
                <a:latin typeface="Calibri" pitchFamily="34" charset="0"/>
                <a:cs typeface="Calibri" pitchFamily="34" charset="-120"/>
              </a:rPr>
              <a:t>QUESTIONS TO DISCUSS</a:t>
            </a:r>
            <a:endParaRPr lang="en-US" sz="30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47868705-8D0A-74C3-2095-80A33E6726E3}"/>
              </a:ext>
            </a:extLst>
          </p:cNvPr>
          <p:cNvSpPr/>
          <p:nvPr/>
        </p:nvSpPr>
        <p:spPr>
          <a:xfrm>
            <a:off x="365760" y="4800600"/>
            <a:ext cx="3657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BEYOND FUNCTIONAL CORRECTNESS</a:t>
            </a:r>
            <a:endParaRPr lang="en-US" sz="7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65046F52-7591-9044-21DF-4D9790B8F394}"/>
              </a:ext>
            </a:extLst>
          </p:cNvPr>
          <p:cNvSpPr/>
          <p:nvPr/>
        </p:nvSpPr>
        <p:spPr>
          <a:xfrm>
            <a:off x="4114800" y="4800600"/>
            <a:ext cx="1371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PAGE  18</a:t>
            </a:r>
            <a:endParaRPr lang="en-US" sz="700" dirty="0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40C7BE9D-B6AF-B740-6AD4-98290487AB3F}"/>
              </a:ext>
            </a:extLst>
          </p:cNvPr>
          <p:cNvSpPr/>
          <p:nvPr/>
        </p:nvSpPr>
        <p:spPr>
          <a:xfrm>
            <a:off x="804672" y="1170432"/>
            <a:ext cx="80467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500" dirty="0">
                <a:latin typeface="Calibri" panose="020F0502020204030204" pitchFamily="34" charset="0"/>
                <a:cs typeface="Calibri" panose="020F0502020204030204" pitchFamily="34" charset="0"/>
              </a:rPr>
              <a:t>Have you ever </a:t>
            </a:r>
            <a:r>
              <a:rPr lang="en-CA" sz="1500" b="1" dirty="0">
                <a:latin typeface="Calibri" panose="020F0502020204030204" pitchFamily="34" charset="0"/>
                <a:cs typeface="Calibri" panose="020F0502020204030204" pitchFamily="34" charset="0"/>
              </a:rPr>
              <a:t>noticed a hallucination in AI-generated code</a:t>
            </a:r>
            <a:r>
              <a:rPr lang="en-CA" sz="15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CA" sz="1500" b="1" dirty="0">
                <a:latin typeface="Calibri" panose="020F0502020204030204" pitchFamily="34" charset="0"/>
                <a:cs typeface="Calibri" panose="020F0502020204030204" pitchFamily="34" charset="0"/>
              </a:rPr>
              <a:t>Which type</a:t>
            </a:r>
            <a:r>
              <a:rPr lang="en-CA" sz="1500" dirty="0">
                <a:latin typeface="Calibri" panose="020F0502020204030204" pitchFamily="34" charset="0"/>
                <a:cs typeface="Calibri" panose="020F0502020204030204" pitchFamily="34" charset="0"/>
              </a:rPr>
              <a:t> do you encounter most?</a:t>
            </a: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B4C6DCD7-0239-7D67-1B80-64FC6660FD1B}"/>
              </a:ext>
            </a:extLst>
          </p:cNvPr>
          <p:cNvSpPr/>
          <p:nvPr/>
        </p:nvSpPr>
        <p:spPr>
          <a:xfrm>
            <a:off x="365760" y="1737360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300" dirty="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02E8ADDE-C964-F197-33F0-B55F9E3CB838}"/>
              </a:ext>
            </a:extLst>
          </p:cNvPr>
          <p:cNvSpPr/>
          <p:nvPr/>
        </p:nvSpPr>
        <p:spPr>
          <a:xfrm>
            <a:off x="804672" y="1737360"/>
            <a:ext cx="80467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500" dirty="0">
                <a:latin typeface="Calibri" panose="020F0502020204030204" pitchFamily="34" charset="0"/>
                <a:cs typeface="Calibri" panose="020F0502020204030204" pitchFamily="34" charset="0"/>
              </a:rPr>
              <a:t>Should </a:t>
            </a:r>
            <a:r>
              <a:rPr lang="en-CA" sz="1500" b="1" dirty="0">
                <a:latin typeface="Calibri" panose="020F0502020204030204" pitchFamily="34" charset="0"/>
                <a:cs typeface="Calibri" panose="020F0502020204030204" pitchFamily="34" charset="0"/>
              </a:rPr>
              <a:t>hallucination detection </a:t>
            </a:r>
            <a:r>
              <a:rPr lang="en-CA" sz="1500" dirty="0"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CA" sz="1500" b="1" dirty="0">
                <a:latin typeface="Calibri" panose="020F0502020204030204" pitchFamily="34" charset="0"/>
                <a:cs typeface="Calibri" panose="020F0502020204030204" pitchFamily="34" charset="0"/>
              </a:rPr>
              <a:t>part</a:t>
            </a:r>
            <a:r>
              <a:rPr lang="en-CA" sz="1500" dirty="0">
                <a:latin typeface="Calibri" panose="020F0502020204030204" pitchFamily="34" charset="0"/>
                <a:cs typeface="Calibri" panose="020F0502020204030204" pitchFamily="34" charset="0"/>
              </a:rPr>
              <a:t> of</a:t>
            </a:r>
            <a:r>
              <a:rPr lang="en-CA" sz="1500" b="1" dirty="0">
                <a:latin typeface="Calibri" panose="020F0502020204030204" pitchFamily="34" charset="0"/>
                <a:cs typeface="Calibri" panose="020F0502020204030204" pitchFamily="34" charset="0"/>
              </a:rPr>
              <a:t> CI/CD</a:t>
            </a:r>
            <a:r>
              <a:rPr lang="en-CA" sz="15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93C3D3E9-4022-8F38-CCA4-6F751DE69EA2}"/>
              </a:ext>
            </a:extLst>
          </p:cNvPr>
          <p:cNvSpPr/>
          <p:nvPr/>
        </p:nvSpPr>
        <p:spPr>
          <a:xfrm>
            <a:off x="365760" y="2304288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300" dirty="0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75AB200D-805E-E995-E6EF-92A1882C9473}"/>
              </a:ext>
            </a:extLst>
          </p:cNvPr>
          <p:cNvSpPr/>
          <p:nvPr/>
        </p:nvSpPr>
        <p:spPr>
          <a:xfrm>
            <a:off x="804672" y="2304288"/>
            <a:ext cx="80467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500" dirty="0"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lang="en-CA" sz="1500" b="1" dirty="0">
                <a:latin typeface="Calibri" panose="020F0502020204030204" pitchFamily="34" charset="0"/>
                <a:cs typeface="Calibri" panose="020F0502020204030204" pitchFamily="34" charset="0"/>
              </a:rPr>
              <a:t>hallucination type is hardest to catch </a:t>
            </a:r>
            <a:r>
              <a:rPr lang="en-CA" sz="1500" dirty="0">
                <a:latin typeface="Calibri" panose="020F0502020204030204" pitchFamily="34" charset="0"/>
                <a:cs typeface="Calibri" panose="020F0502020204030204" pitchFamily="34" charset="0"/>
              </a:rPr>
              <a:t>in code review </a:t>
            </a:r>
            <a:r>
              <a:rPr lang="uk-UA" sz="15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CA" sz="1500" dirty="0">
                <a:latin typeface="Calibri" panose="020F0502020204030204" pitchFamily="34" charset="0"/>
                <a:cs typeface="Calibri" panose="020F0502020204030204" pitchFamily="34" charset="0"/>
              </a:rPr>
              <a:t> and why?</a:t>
            </a: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765C9B50-E498-26E9-9B6B-D71E7C84B008}"/>
              </a:ext>
            </a:extLst>
          </p:cNvPr>
          <p:cNvSpPr/>
          <p:nvPr/>
        </p:nvSpPr>
        <p:spPr>
          <a:xfrm>
            <a:off x="365760" y="2871216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300" dirty="0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AC9C4E9B-2C6C-47E3-27C2-82C036572AA1}"/>
              </a:ext>
            </a:extLst>
          </p:cNvPr>
          <p:cNvSpPr/>
          <p:nvPr/>
        </p:nvSpPr>
        <p:spPr>
          <a:xfrm>
            <a:off x="804672" y="2871216"/>
            <a:ext cx="80467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500" dirty="0">
                <a:latin typeface="Calibri" panose="020F0502020204030204" pitchFamily="34" charset="0"/>
                <a:cs typeface="Calibri" panose="020F0502020204030204" pitchFamily="34" charset="0"/>
              </a:rPr>
              <a:t>Do you </a:t>
            </a:r>
            <a:r>
              <a:rPr lang="en-CA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review AI-generated code differently </a:t>
            </a:r>
            <a:r>
              <a:rPr lang="en-CA" sz="1500" dirty="0">
                <a:latin typeface="Calibri" panose="020F0502020204030204" pitchFamily="34" charset="0"/>
                <a:cs typeface="Calibri" panose="020F0502020204030204" pitchFamily="34" charset="0"/>
              </a:rPr>
              <a:t>than </a:t>
            </a:r>
            <a:r>
              <a:rPr lang="en-CA" sz="1500" b="1" dirty="0">
                <a:latin typeface="Calibri" panose="020F0502020204030204" pitchFamily="34" charset="0"/>
                <a:cs typeface="Calibri" panose="020F0502020204030204" pitchFamily="34" charset="0"/>
              </a:rPr>
              <a:t>human-written code</a:t>
            </a:r>
            <a:r>
              <a:rPr lang="en-CA" sz="15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D8454484-6AEA-3DDD-D39E-279C21C237C6}"/>
              </a:ext>
            </a:extLst>
          </p:cNvPr>
          <p:cNvSpPr/>
          <p:nvPr/>
        </p:nvSpPr>
        <p:spPr>
          <a:xfrm>
            <a:off x="365760" y="3438144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300" dirty="0"/>
          </a:p>
        </p:txBody>
      </p:sp>
      <p:sp>
        <p:nvSpPr>
          <p:cNvPr id="24" name="Text 22">
            <a:extLst>
              <a:ext uri="{FF2B5EF4-FFF2-40B4-BE49-F238E27FC236}">
                <a16:creationId xmlns:a16="http://schemas.microsoft.com/office/drawing/2014/main" id="{849DDAD1-9B3C-92D0-52B5-9F859489D560}"/>
              </a:ext>
            </a:extLst>
          </p:cNvPr>
          <p:cNvSpPr/>
          <p:nvPr/>
        </p:nvSpPr>
        <p:spPr>
          <a:xfrm>
            <a:off x="804672" y="3438144"/>
            <a:ext cx="80467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500" dirty="0">
                <a:latin typeface="Calibri" panose="020F0502020204030204" pitchFamily="34" charset="0"/>
                <a:cs typeface="Calibri" panose="020F0502020204030204" pitchFamily="34" charset="0"/>
              </a:rPr>
              <a:t>Has a </a:t>
            </a:r>
            <a:r>
              <a:rPr lang="en-CA" sz="1500" b="1" dirty="0">
                <a:latin typeface="Calibri" panose="020F0502020204030204" pitchFamily="34" charset="0"/>
                <a:cs typeface="Calibri" panose="020F0502020204030204" pitchFamily="34" charset="0"/>
              </a:rPr>
              <a:t>hallucination</a:t>
            </a:r>
            <a:r>
              <a:rPr lang="en-CA" sz="1500" dirty="0">
                <a:latin typeface="Calibri" panose="020F0502020204030204" pitchFamily="34" charset="0"/>
                <a:cs typeface="Calibri" panose="020F0502020204030204" pitchFamily="34" charset="0"/>
              </a:rPr>
              <a:t> ever cost you </a:t>
            </a:r>
            <a:r>
              <a:rPr lang="en-CA" sz="1500" b="1" dirty="0">
                <a:latin typeface="Calibri" panose="020F0502020204030204" pitchFamily="34" charset="0"/>
                <a:cs typeface="Calibri" panose="020F0502020204030204" pitchFamily="34" charset="0"/>
              </a:rPr>
              <a:t>significant debugging t</a:t>
            </a:r>
            <a:r>
              <a:rPr lang="en-CA" sz="1500" dirty="0">
                <a:latin typeface="Calibri" panose="020F0502020204030204" pitchFamily="34" charset="0"/>
                <a:cs typeface="Calibri" panose="020F0502020204030204" pitchFamily="34" charset="0"/>
              </a:rPr>
              <a:t>ime?</a:t>
            </a: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5BC8C9A-8096-3FBA-CAD3-98F6626B4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015" y="4706923"/>
            <a:ext cx="1312985" cy="3897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38B192-C7BA-6E06-9A67-D45F28977EFD}"/>
              </a:ext>
            </a:extLst>
          </p:cNvPr>
          <p:cNvSpPr txBox="1"/>
          <p:nvPr/>
        </p:nvSpPr>
        <p:spPr>
          <a:xfrm>
            <a:off x="7040880" y="3049738"/>
            <a:ext cx="17523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400" b="1" i="0" dirty="0">
                <a:effectLst/>
              </a:rPr>
              <a:t>Q&amp;A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39246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2DC72-60D3-33B3-0037-B8A06C13C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CB62C61-10A9-FFC5-7041-4C96B048BCFD}"/>
              </a:ext>
            </a:extLst>
          </p:cNvPr>
          <p:cNvSpPr/>
          <p:nvPr/>
        </p:nvSpPr>
        <p:spPr>
          <a:xfrm>
            <a:off x="0" y="0"/>
            <a:ext cx="9144000" cy="16459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1A4FEF58-225D-9D36-1509-3AB7A1A30BC0}"/>
              </a:ext>
            </a:extLst>
          </p:cNvPr>
          <p:cNvSpPr/>
          <p:nvPr/>
        </p:nvSpPr>
        <p:spPr>
          <a:xfrm>
            <a:off x="0" y="164592"/>
            <a:ext cx="2286000" cy="118872"/>
          </a:xfrm>
          <a:prstGeom prst="rect">
            <a:avLst/>
          </a:prstGeom>
          <a:solidFill>
            <a:srgbClr val="F0EDD0"/>
          </a:solidFill>
          <a:ln w="12700">
            <a:solidFill>
              <a:srgbClr val="F0E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F1AAE5A2-24B3-98B3-C99E-D1040811718D}"/>
              </a:ext>
            </a:extLst>
          </p:cNvPr>
          <p:cNvSpPr/>
          <p:nvPr/>
        </p:nvSpPr>
        <p:spPr>
          <a:xfrm>
            <a:off x="2286000" y="164592"/>
            <a:ext cx="4754880" cy="118872"/>
          </a:xfrm>
          <a:prstGeom prst="rect">
            <a:avLst/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F3A519BB-FFE6-AEDE-CF40-AFFA23E23806}"/>
              </a:ext>
            </a:extLst>
          </p:cNvPr>
          <p:cNvSpPr/>
          <p:nvPr/>
        </p:nvSpPr>
        <p:spPr>
          <a:xfrm>
            <a:off x="7040880" y="164592"/>
            <a:ext cx="2103120" cy="118872"/>
          </a:xfrm>
          <a:prstGeom prst="rect">
            <a:avLst/>
          </a:prstGeom>
          <a:solidFill>
            <a:srgbClr val="FFD54F"/>
          </a:solidFill>
          <a:ln w="12700">
            <a:solidFill>
              <a:srgbClr val="FFD5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A4C1F893-2982-4FB8-7563-F0B65DFE1936}"/>
              </a:ext>
            </a:extLst>
          </p:cNvPr>
          <p:cNvSpPr/>
          <p:nvPr/>
        </p:nvSpPr>
        <p:spPr>
          <a:xfrm>
            <a:off x="365760" y="384048"/>
            <a:ext cx="84124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uk-UA" sz="3000" b="1" dirty="0" err="1"/>
              <a:t>R</a:t>
            </a:r>
            <a:r>
              <a:rPr lang="en-CA" sz="3000" b="1" dirty="0"/>
              <a:t>ESOURCES</a:t>
            </a:r>
            <a:endParaRPr lang="en-US" sz="3000" b="1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B97775CB-70FD-5198-1BAC-3C226CB71EC6}"/>
              </a:ext>
            </a:extLst>
          </p:cNvPr>
          <p:cNvSpPr/>
          <p:nvPr/>
        </p:nvSpPr>
        <p:spPr>
          <a:xfrm>
            <a:off x="365760" y="4800600"/>
            <a:ext cx="3657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BEYOND FUNCTIONAL CORRECTNESS</a:t>
            </a:r>
            <a:endParaRPr lang="en-US" sz="7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4AE2477E-4654-F952-05CA-3D5CEA3C575D}"/>
              </a:ext>
            </a:extLst>
          </p:cNvPr>
          <p:cNvSpPr/>
          <p:nvPr/>
        </p:nvSpPr>
        <p:spPr>
          <a:xfrm>
            <a:off x="4114800" y="4800600"/>
            <a:ext cx="1371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PAGE  19</a:t>
            </a:r>
            <a:endParaRPr lang="en-US" sz="7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8210EAA-9867-010D-F4F1-07196DAA7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015" y="4706923"/>
            <a:ext cx="1312985" cy="38979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0BF42BE-4864-BA34-7208-77F785BC671B}"/>
              </a:ext>
            </a:extLst>
          </p:cNvPr>
          <p:cNvSpPr txBox="1"/>
          <p:nvPr/>
        </p:nvSpPr>
        <p:spPr>
          <a:xfrm>
            <a:off x="284672" y="1410386"/>
            <a:ext cx="88593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CA" sz="1500" dirty="0"/>
              <a:t> Liu et al. (2026) — arXiv:2404.00971v3 — </a:t>
            </a:r>
            <a:r>
              <a:rPr lang="en-CA" sz="1500" dirty="0">
                <a:hlinkClick r:id="rId4"/>
              </a:rPr>
              <a:t>https://arxiv.org/abs/2404.00971</a:t>
            </a:r>
            <a:endParaRPr lang="en-CA" sz="1500" dirty="0"/>
          </a:p>
          <a:p>
            <a:pPr>
              <a:buFont typeface="+mj-lt"/>
              <a:buAutoNum type="arabicPeriod"/>
            </a:pPr>
            <a:endParaRPr lang="en-CA" sz="1500" dirty="0"/>
          </a:p>
          <a:p>
            <a:pPr>
              <a:buFont typeface="+mj-lt"/>
              <a:buAutoNum type="arabicPeriod"/>
            </a:pPr>
            <a:r>
              <a:rPr lang="en-CA" sz="1500" dirty="0"/>
              <a:t> Stack Overflow Developer Survey 2025 — </a:t>
            </a:r>
            <a:r>
              <a:rPr lang="en-CA" sz="1500" dirty="0">
                <a:hlinkClick r:id="rId5"/>
              </a:rPr>
              <a:t>https://survey.stackoverflow.co/2025/ai/</a:t>
            </a:r>
            <a:endParaRPr lang="en-CA" sz="1500" dirty="0"/>
          </a:p>
          <a:p>
            <a:pPr>
              <a:buFont typeface="+mj-lt"/>
              <a:buAutoNum type="arabicPeriod"/>
            </a:pPr>
            <a:endParaRPr lang="en-CA" sz="1500" dirty="0"/>
          </a:p>
          <a:p>
            <a:pPr>
              <a:buFont typeface="+mj-lt"/>
              <a:buAutoNum type="arabicPeriod"/>
            </a:pPr>
            <a:r>
              <a:rPr lang="en-CA" sz="1500" dirty="0"/>
              <a:t> Veracode GenAI Code Security Report 2025 — </a:t>
            </a:r>
            <a:r>
              <a:rPr lang="en-CA" sz="1500" dirty="0">
                <a:hlinkClick r:id="rId6"/>
              </a:rPr>
              <a:t>https://www.veracode.com/genai-code-security-report</a:t>
            </a:r>
            <a:endParaRPr lang="en-CA" sz="1500" dirty="0"/>
          </a:p>
          <a:p>
            <a:pPr>
              <a:buFont typeface="+mj-lt"/>
              <a:buAutoNum type="arabicPeriod"/>
            </a:pPr>
            <a:endParaRPr lang="en-CA" sz="1500" dirty="0"/>
          </a:p>
          <a:p>
            <a:pPr>
              <a:buFont typeface="+mj-lt"/>
              <a:buAutoNum type="arabicPeriod"/>
            </a:pPr>
            <a:r>
              <a:rPr lang="en-CA" sz="1500" dirty="0"/>
              <a:t> Second Talent AI Coding Statistics 2026 — </a:t>
            </a:r>
            <a:r>
              <a:rPr lang="en-CA" sz="1500" dirty="0">
                <a:hlinkClick r:id="rId7"/>
              </a:rPr>
              <a:t>https://www.secondtalent.com/resources/ai-coding-assistant-statistics/</a:t>
            </a:r>
            <a:endParaRPr lang="en-CA" sz="1500" dirty="0"/>
          </a:p>
        </p:txBody>
      </p:sp>
    </p:spTree>
    <p:extLst>
      <p:ext uri="{BB962C8B-B14F-4D97-AF65-F5344CB8AC3E}">
        <p14:creationId xmlns:p14="http://schemas.microsoft.com/office/powerpoint/2010/main" val="259376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6459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164592"/>
            <a:ext cx="2286000" cy="118872"/>
          </a:xfrm>
          <a:prstGeom prst="rect">
            <a:avLst/>
          </a:prstGeom>
          <a:solidFill>
            <a:srgbClr val="F0EDD0"/>
          </a:solidFill>
          <a:ln w="12700">
            <a:solidFill>
              <a:srgbClr val="F0E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2286000" y="164592"/>
            <a:ext cx="4754880" cy="118872"/>
          </a:xfrm>
          <a:prstGeom prst="rect">
            <a:avLst/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7040880" y="164592"/>
            <a:ext cx="2103120" cy="118872"/>
          </a:xfrm>
          <a:prstGeom prst="rect">
            <a:avLst/>
          </a:prstGeom>
          <a:solidFill>
            <a:srgbClr val="FFD54F"/>
          </a:solidFill>
          <a:ln w="12700">
            <a:solidFill>
              <a:srgbClr val="FFD5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365760" y="384048"/>
            <a:ext cx="84124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LLMS FOR CODE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365760" y="4800600"/>
            <a:ext cx="3657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BEYOND FUNCTIONAL CORRECTNESS</a:t>
            </a:r>
            <a:endParaRPr lang="en-US" sz="700" dirty="0"/>
          </a:p>
        </p:txBody>
      </p:sp>
      <p:sp>
        <p:nvSpPr>
          <p:cNvPr id="8" name="Text 6"/>
          <p:cNvSpPr/>
          <p:nvPr/>
        </p:nvSpPr>
        <p:spPr>
          <a:xfrm>
            <a:off x="4114800" y="4800600"/>
            <a:ext cx="1371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PAGE  2</a:t>
            </a:r>
            <a:endParaRPr lang="en-US" sz="700" dirty="0"/>
          </a:p>
        </p:txBody>
      </p:sp>
      <p:sp>
        <p:nvSpPr>
          <p:cNvPr id="10" name="Shape 8"/>
          <p:cNvSpPr/>
          <p:nvPr/>
        </p:nvSpPr>
        <p:spPr>
          <a:xfrm>
            <a:off x="365760" y="2726378"/>
            <a:ext cx="2651760" cy="1371600"/>
          </a:xfrm>
          <a:prstGeom prst="roundRect">
            <a:avLst>
              <a:gd name="adj" fmla="val 5333"/>
            </a:avLst>
          </a:prstGeom>
          <a:solidFill>
            <a:srgbClr val="FFF9E7"/>
          </a:solidFill>
          <a:ln>
            <a:solidFill>
              <a:srgbClr val="F6A800"/>
            </a:solidFill>
          </a:ln>
          <a:effectLst>
            <a:outerShdw blurRad="635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365760" y="2817818"/>
            <a:ext cx="26517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30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~41%</a:t>
            </a:r>
            <a:r>
              <a:rPr lang="en-CA" sz="1000" dirty="0"/>
              <a:t>[4]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365760" y="3541570"/>
            <a:ext cx="26517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5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all code written worldwide is now AI-generated</a:t>
            </a:r>
            <a:endParaRPr lang="en-US" sz="1500" b="1" dirty="0"/>
          </a:p>
        </p:txBody>
      </p:sp>
      <p:sp>
        <p:nvSpPr>
          <p:cNvPr id="14" name="Shape 12"/>
          <p:cNvSpPr/>
          <p:nvPr/>
        </p:nvSpPr>
        <p:spPr>
          <a:xfrm>
            <a:off x="3246120" y="1234440"/>
            <a:ext cx="2651760" cy="1371600"/>
          </a:xfrm>
          <a:prstGeom prst="roundRect">
            <a:avLst>
              <a:gd name="adj" fmla="val 5333"/>
            </a:avLst>
          </a:prstGeom>
          <a:solidFill>
            <a:srgbClr val="FFF9E7"/>
          </a:solidFill>
          <a:ln>
            <a:solidFill>
              <a:srgbClr val="F6A800"/>
            </a:solidFill>
          </a:ln>
          <a:effectLst>
            <a:outerShdw blurRad="635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3223260" y="1294564"/>
            <a:ext cx="28803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30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84%</a:t>
            </a:r>
            <a:r>
              <a:rPr lang="en-CA" sz="1000" dirty="0"/>
              <a:t> [</a:t>
            </a:r>
            <a:r>
              <a:rPr lang="uk-UA" sz="1000" dirty="0"/>
              <a:t>2</a:t>
            </a:r>
            <a:r>
              <a:rPr lang="en-CA" sz="1000" dirty="0"/>
              <a:t>]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3234690" y="2073086"/>
            <a:ext cx="26517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5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developers use or plan to use AI tools, only 29% trust the output</a:t>
            </a:r>
            <a:endParaRPr lang="en-US" sz="1500" b="1" dirty="0"/>
          </a:p>
        </p:txBody>
      </p:sp>
      <p:sp>
        <p:nvSpPr>
          <p:cNvPr id="18" name="Shape 16"/>
          <p:cNvSpPr/>
          <p:nvPr/>
        </p:nvSpPr>
        <p:spPr>
          <a:xfrm>
            <a:off x="6103620" y="2817818"/>
            <a:ext cx="2651760" cy="1371600"/>
          </a:xfrm>
          <a:prstGeom prst="roundRect">
            <a:avLst>
              <a:gd name="adj" fmla="val 5333"/>
            </a:avLst>
          </a:prstGeom>
          <a:solidFill>
            <a:srgbClr val="FFF9E7"/>
          </a:solidFill>
          <a:ln>
            <a:solidFill>
              <a:srgbClr val="F6A800"/>
            </a:solidFill>
          </a:ln>
          <a:effectLst>
            <a:outerShdw blurRad="635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6103620" y="2909258"/>
            <a:ext cx="26517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30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45%</a:t>
            </a:r>
            <a:r>
              <a:rPr lang="en-CA" sz="3200" dirty="0"/>
              <a:t> </a:t>
            </a:r>
            <a:r>
              <a:rPr lang="en-CA" sz="1000" dirty="0"/>
              <a:t>[</a:t>
            </a:r>
            <a:r>
              <a:rPr lang="uk-UA" sz="1000" dirty="0"/>
              <a:t>3</a:t>
            </a:r>
            <a:r>
              <a:rPr lang="en-CA" sz="1000" dirty="0"/>
              <a:t>]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6126480" y="3160718"/>
            <a:ext cx="26517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5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AI code fails basic security test</a:t>
            </a:r>
            <a:endParaRPr lang="en-US" sz="1500" b="1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8DB15EC-3D4A-37CF-147A-90A75BED0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015" y="4706923"/>
            <a:ext cx="1312985" cy="3897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88E78C-80FB-3F99-6A3B-C6C35EFAC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53845">
            <a:off x="1490986" y="1304234"/>
            <a:ext cx="1407148" cy="14071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F398047-8E42-E7AE-466C-A9AF415B7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97221">
            <a:off x="6020035" y="1254340"/>
            <a:ext cx="1470426" cy="14704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A34D5F7-4B18-D0EE-B23C-9339F6B70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502287">
            <a:off x="3627701" y="3477172"/>
            <a:ext cx="1606079" cy="16060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6459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164592"/>
            <a:ext cx="2286000" cy="118872"/>
          </a:xfrm>
          <a:prstGeom prst="rect">
            <a:avLst/>
          </a:prstGeom>
          <a:solidFill>
            <a:srgbClr val="F0EDD0"/>
          </a:solidFill>
          <a:ln w="12700">
            <a:solidFill>
              <a:srgbClr val="F0E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2286000" y="164592"/>
            <a:ext cx="4754880" cy="118872"/>
          </a:xfrm>
          <a:prstGeom prst="rect">
            <a:avLst/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7040880" y="164592"/>
            <a:ext cx="2103120" cy="118872"/>
          </a:xfrm>
          <a:prstGeom prst="rect">
            <a:avLst/>
          </a:prstGeom>
          <a:solidFill>
            <a:srgbClr val="FFD54F"/>
          </a:solidFill>
          <a:ln w="12700">
            <a:solidFill>
              <a:srgbClr val="FFD5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365760" y="384048"/>
            <a:ext cx="84124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CODE HALLUCINATION?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365760" y="4800600"/>
            <a:ext cx="3657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BEYOND FUNCTIONAL CORRECTNESS</a:t>
            </a:r>
            <a:endParaRPr lang="en-US" sz="700" dirty="0"/>
          </a:p>
        </p:txBody>
      </p:sp>
      <p:sp>
        <p:nvSpPr>
          <p:cNvPr id="8" name="Text 6"/>
          <p:cNvSpPr/>
          <p:nvPr/>
        </p:nvSpPr>
        <p:spPr>
          <a:xfrm>
            <a:off x="4114800" y="4800600"/>
            <a:ext cx="1371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PAGE  3</a:t>
            </a:r>
            <a:endParaRPr lang="en-US" sz="700" dirty="0"/>
          </a:p>
        </p:txBody>
      </p:sp>
      <p:sp>
        <p:nvSpPr>
          <p:cNvPr id="10" name="Shape 8"/>
          <p:cNvSpPr/>
          <p:nvPr/>
        </p:nvSpPr>
        <p:spPr>
          <a:xfrm>
            <a:off x="365760" y="1644801"/>
            <a:ext cx="8412480" cy="731520"/>
          </a:xfrm>
          <a:prstGeom prst="roundRect">
            <a:avLst>
              <a:gd name="adj" fmla="val 10000"/>
            </a:avLst>
          </a:prstGeom>
          <a:solidFill>
            <a:srgbClr val="FFF9E7"/>
          </a:solidFill>
          <a:ln w="254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57200" y="1644801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i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"An </a:t>
            </a:r>
            <a:r>
              <a:rPr lang="en-US" sz="1500" b="1" i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explicit semantic conflict</a:t>
            </a:r>
            <a:r>
              <a:rPr lang="en-US" sz="1500" i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between </a:t>
            </a:r>
            <a:r>
              <a:rPr lang="en-US" sz="1500" b="1" i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generated code and established facts</a:t>
            </a:r>
            <a:r>
              <a:rPr lang="en-US" sz="1500" i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i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due to failure of the LLM to retain, recall or process information accurately."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495300" y="3646219"/>
            <a:ext cx="54864" cy="548640"/>
          </a:xfrm>
          <a:prstGeom prst="rect">
            <a:avLst/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659892" y="3646219"/>
            <a:ext cx="2468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 Requirements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659892" y="3902251"/>
            <a:ext cx="24688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you wrote in the prompt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3375660" y="3646219"/>
            <a:ext cx="54864" cy="548640"/>
          </a:xfrm>
          <a:prstGeom prst="rect">
            <a:avLst/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3540252" y="3646219"/>
            <a:ext cx="2468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Contextual Code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3540252" y="3902251"/>
            <a:ext cx="24688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Existing code in the project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6256020" y="3646219"/>
            <a:ext cx="54864" cy="548640"/>
          </a:xfrm>
          <a:prstGeom prst="rect">
            <a:avLst/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6420612" y="3646219"/>
            <a:ext cx="2468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Real-world Knowledge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6420612" y="3902251"/>
            <a:ext cx="24688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 rules, math, library APIs</a:t>
            </a:r>
            <a:endParaRPr lang="en-US" sz="13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8F63EF1-212C-9CF9-1C59-D303901A1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015" y="4706923"/>
            <a:ext cx="1312985" cy="389793"/>
          </a:xfrm>
          <a:prstGeom prst="rect">
            <a:avLst/>
          </a:prstGeom>
        </p:spPr>
      </p:pic>
      <p:sp>
        <p:nvSpPr>
          <p:cNvPr id="31" name="Text 11">
            <a:extLst>
              <a:ext uri="{FF2B5EF4-FFF2-40B4-BE49-F238E27FC236}">
                <a16:creationId xmlns:a16="http://schemas.microsoft.com/office/drawing/2014/main" id="{CE7E0A2F-6F2F-A837-2274-2CF63E440BA0}"/>
              </a:ext>
            </a:extLst>
          </p:cNvPr>
          <p:cNvSpPr/>
          <p:nvPr/>
        </p:nvSpPr>
        <p:spPr>
          <a:xfrm>
            <a:off x="2942844" y="3069029"/>
            <a:ext cx="306628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CA" sz="1700" b="1" dirty="0">
                <a:solidFill>
                  <a:srgbClr val="000000"/>
                </a:solidFill>
                <a:latin typeface="Calibri" pitchFamily="34" charset="0"/>
                <a:cs typeface="Calibri" pitchFamily="34" charset="-120"/>
              </a:rPr>
              <a:t>Sources of established facts:</a:t>
            </a:r>
            <a:endParaRPr lang="en-US" sz="1700" b="1" dirty="0"/>
          </a:p>
        </p:txBody>
      </p:sp>
      <p:sp>
        <p:nvSpPr>
          <p:cNvPr id="32" name="Shape 20">
            <a:extLst>
              <a:ext uri="{FF2B5EF4-FFF2-40B4-BE49-F238E27FC236}">
                <a16:creationId xmlns:a16="http://schemas.microsoft.com/office/drawing/2014/main" id="{CA7D442D-3E62-795B-DB4F-CE7FB442B056}"/>
              </a:ext>
            </a:extLst>
          </p:cNvPr>
          <p:cNvSpPr/>
          <p:nvPr/>
        </p:nvSpPr>
        <p:spPr>
          <a:xfrm>
            <a:off x="365760" y="2834640"/>
            <a:ext cx="8412480" cy="0"/>
          </a:xfrm>
          <a:prstGeom prst="line">
            <a:avLst/>
          </a:prstGeom>
          <a:noFill/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81282-AF69-B58F-E23C-FACBF4AD7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244A4CBD-C36F-C20F-F9AE-1A9311371C0F}"/>
              </a:ext>
            </a:extLst>
          </p:cNvPr>
          <p:cNvSpPr/>
          <p:nvPr/>
        </p:nvSpPr>
        <p:spPr>
          <a:xfrm>
            <a:off x="0" y="-1044"/>
            <a:ext cx="9144000" cy="16459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A83F974E-0524-54F3-EF38-6E373A18F8D1}"/>
              </a:ext>
            </a:extLst>
          </p:cNvPr>
          <p:cNvSpPr/>
          <p:nvPr/>
        </p:nvSpPr>
        <p:spPr>
          <a:xfrm>
            <a:off x="0" y="164592"/>
            <a:ext cx="2286000" cy="118872"/>
          </a:xfrm>
          <a:prstGeom prst="rect">
            <a:avLst/>
          </a:prstGeom>
          <a:solidFill>
            <a:srgbClr val="F0EDD0"/>
          </a:solidFill>
          <a:ln w="12700">
            <a:solidFill>
              <a:srgbClr val="F0E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580D3EFE-8CFE-8DEA-D053-BC0F102A3567}"/>
              </a:ext>
            </a:extLst>
          </p:cNvPr>
          <p:cNvSpPr/>
          <p:nvPr/>
        </p:nvSpPr>
        <p:spPr>
          <a:xfrm>
            <a:off x="2286000" y="164592"/>
            <a:ext cx="4754880" cy="118872"/>
          </a:xfrm>
          <a:prstGeom prst="rect">
            <a:avLst/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B038C7E2-DF2B-07C5-C79C-617EAF162DC0}"/>
              </a:ext>
            </a:extLst>
          </p:cNvPr>
          <p:cNvSpPr/>
          <p:nvPr/>
        </p:nvSpPr>
        <p:spPr>
          <a:xfrm>
            <a:off x="7040880" y="164592"/>
            <a:ext cx="2103120" cy="118872"/>
          </a:xfrm>
          <a:prstGeom prst="rect">
            <a:avLst/>
          </a:prstGeom>
          <a:solidFill>
            <a:srgbClr val="FFD54F"/>
          </a:solidFill>
          <a:ln w="12700">
            <a:solidFill>
              <a:srgbClr val="FFD5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6E4D0586-DD79-2337-ABCE-2BAA42239B5C}"/>
              </a:ext>
            </a:extLst>
          </p:cNvPr>
          <p:cNvSpPr/>
          <p:nvPr/>
        </p:nvSpPr>
        <p:spPr>
          <a:xfrm>
            <a:off x="182880" y="-76043"/>
            <a:ext cx="2565009" cy="1701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CA" sz="1500" dirty="0"/>
              <a:t>Illustration of code with and without hallucination</a:t>
            </a:r>
            <a:endParaRPr lang="en-US" sz="15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46AE0E7D-3E8A-91C8-85E8-414A9B8D62C6}"/>
              </a:ext>
            </a:extLst>
          </p:cNvPr>
          <p:cNvSpPr/>
          <p:nvPr/>
        </p:nvSpPr>
        <p:spPr>
          <a:xfrm>
            <a:off x="365760" y="4800600"/>
            <a:ext cx="3657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BEYOND FUNCTIONAL CORRECTNESS</a:t>
            </a:r>
            <a:endParaRPr lang="en-US" sz="7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69B7DF66-9370-3DF1-7DE2-A354DA9CAA28}"/>
              </a:ext>
            </a:extLst>
          </p:cNvPr>
          <p:cNvSpPr/>
          <p:nvPr/>
        </p:nvSpPr>
        <p:spPr>
          <a:xfrm>
            <a:off x="4114800" y="4800600"/>
            <a:ext cx="1371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PAGE  4</a:t>
            </a:r>
            <a:endParaRPr lang="en-US" sz="7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2047F63-9880-F231-551E-963402609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014" y="306079"/>
            <a:ext cx="3819126" cy="44719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940D5B3-3D52-E188-6D9F-BF31F9468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015" y="4706923"/>
            <a:ext cx="1312985" cy="389793"/>
          </a:xfrm>
          <a:prstGeom prst="rect">
            <a:avLst/>
          </a:prstGeom>
        </p:spPr>
      </p:pic>
      <p:sp>
        <p:nvSpPr>
          <p:cNvPr id="29" name="Text 20">
            <a:extLst>
              <a:ext uri="{FF2B5EF4-FFF2-40B4-BE49-F238E27FC236}">
                <a16:creationId xmlns:a16="http://schemas.microsoft.com/office/drawing/2014/main" id="{AD401587-0FBA-FBA9-2B54-85E411580FDE}"/>
              </a:ext>
            </a:extLst>
          </p:cNvPr>
          <p:cNvSpPr/>
          <p:nvPr/>
        </p:nvSpPr>
        <p:spPr>
          <a:xfrm>
            <a:off x="7040880" y="1840230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distinction:</a:t>
            </a:r>
            <a:endParaRPr lang="en-US" sz="1500" dirty="0"/>
          </a:p>
        </p:txBody>
      </p:sp>
      <p:sp>
        <p:nvSpPr>
          <p:cNvPr id="30" name="Text 21">
            <a:extLst>
              <a:ext uri="{FF2B5EF4-FFF2-40B4-BE49-F238E27FC236}">
                <a16:creationId xmlns:a16="http://schemas.microsoft.com/office/drawing/2014/main" id="{D994ED96-F249-9ECA-3B28-86FF87A2D6A5}"/>
              </a:ext>
            </a:extLst>
          </p:cNvPr>
          <p:cNvSpPr/>
          <p:nvPr/>
        </p:nvSpPr>
        <p:spPr>
          <a:xfrm>
            <a:off x="6123549" y="2266299"/>
            <a:ext cx="66751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Not every hallucination is a bug </a:t>
            </a:r>
            <a:endParaRPr lang="uk-UA" sz="1500" dirty="0">
              <a:solidFill>
                <a:srgbClr val="333333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Not every bug is a hallucination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9276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6459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164592"/>
            <a:ext cx="2286000" cy="118872"/>
          </a:xfrm>
          <a:prstGeom prst="rect">
            <a:avLst/>
          </a:prstGeom>
          <a:solidFill>
            <a:srgbClr val="F0EDD0"/>
          </a:solidFill>
          <a:ln w="12700">
            <a:solidFill>
              <a:srgbClr val="F0E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2286000" y="164592"/>
            <a:ext cx="4754880" cy="118872"/>
          </a:xfrm>
          <a:prstGeom prst="rect">
            <a:avLst/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7040880" y="164592"/>
            <a:ext cx="2103120" cy="118872"/>
          </a:xfrm>
          <a:prstGeom prst="rect">
            <a:avLst/>
          </a:prstGeom>
          <a:solidFill>
            <a:srgbClr val="FFD54F"/>
          </a:solidFill>
          <a:ln w="12700">
            <a:solidFill>
              <a:srgbClr val="FFD5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365760" y="384048"/>
            <a:ext cx="84124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RESEARCH QUESTIONS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365760" y="4800600"/>
            <a:ext cx="3657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BEYOND FUNCTIONAL CORRECTNESS</a:t>
            </a:r>
            <a:endParaRPr lang="en-US" sz="700" dirty="0"/>
          </a:p>
        </p:txBody>
      </p:sp>
      <p:sp>
        <p:nvSpPr>
          <p:cNvPr id="8" name="Text 6"/>
          <p:cNvSpPr/>
          <p:nvPr/>
        </p:nvSpPr>
        <p:spPr>
          <a:xfrm>
            <a:off x="4114800" y="4800600"/>
            <a:ext cx="1371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PAGE  5</a:t>
            </a:r>
            <a:endParaRPr lang="en-US" sz="700" dirty="0"/>
          </a:p>
        </p:txBody>
      </p:sp>
      <p:sp>
        <p:nvSpPr>
          <p:cNvPr id="10" name="Shape 8"/>
          <p:cNvSpPr/>
          <p:nvPr/>
        </p:nvSpPr>
        <p:spPr>
          <a:xfrm>
            <a:off x="628650" y="1514856"/>
            <a:ext cx="624840" cy="512064"/>
          </a:xfrm>
          <a:prstGeom prst="roundRect">
            <a:avLst>
              <a:gd name="adj" fmla="val 9412"/>
            </a:avLst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38150" y="1368552"/>
            <a:ext cx="1005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RQ1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1443990" y="1624584"/>
            <a:ext cx="51587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buNone/>
            </a:pPr>
            <a:r>
              <a:rPr lang="en-CA" b="1" dirty="0"/>
              <a:t>WHAT</a:t>
            </a:r>
            <a:r>
              <a:rPr lang="en-CA" dirty="0"/>
              <a:t> hallucination types exist across models </a:t>
            </a:r>
            <a:endParaRPr lang="uk-UA" dirty="0"/>
          </a:p>
        </p:txBody>
      </p:sp>
      <p:sp>
        <p:nvSpPr>
          <p:cNvPr id="14" name="Shape 12"/>
          <p:cNvSpPr/>
          <p:nvPr/>
        </p:nvSpPr>
        <p:spPr>
          <a:xfrm>
            <a:off x="628650" y="2197790"/>
            <a:ext cx="624840" cy="512064"/>
          </a:xfrm>
          <a:prstGeom prst="roundRect">
            <a:avLst>
              <a:gd name="adj" fmla="val 9412"/>
            </a:avLst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438150" y="2073908"/>
            <a:ext cx="1005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RQ2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1482176" y="2325588"/>
            <a:ext cx="6251856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buNone/>
            </a:pPr>
            <a:r>
              <a:rPr lang="en-CA" b="1" dirty="0"/>
              <a:t>WHY</a:t>
            </a:r>
            <a:r>
              <a:rPr lang="en-CA" dirty="0"/>
              <a:t> they happen (model, prompt, task) </a:t>
            </a:r>
            <a:endParaRPr lang="uk-UA" dirty="0"/>
          </a:p>
        </p:txBody>
      </p:sp>
      <p:sp>
        <p:nvSpPr>
          <p:cNvPr id="18" name="Shape 16"/>
          <p:cNvSpPr/>
          <p:nvPr/>
        </p:nvSpPr>
        <p:spPr>
          <a:xfrm>
            <a:off x="650216" y="2951189"/>
            <a:ext cx="624840" cy="547116"/>
          </a:xfrm>
          <a:prstGeom prst="roundRect">
            <a:avLst>
              <a:gd name="adj" fmla="val 9412"/>
            </a:avLst>
          </a:prstGeom>
          <a:solidFill>
            <a:schemeClr val="bg2">
              <a:lumMod val="90000"/>
            </a:schemeClr>
          </a:solidFill>
          <a:ln w="12700">
            <a:solidFill>
              <a:srgbClr val="F5F5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457243" y="2824333"/>
            <a:ext cx="1005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RQ3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1407704" y="3008559"/>
            <a:ext cx="7460037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buNone/>
            </a:pPr>
            <a:r>
              <a:rPr lang="en-CA" b="1" dirty="0"/>
              <a:t>HOW</a:t>
            </a:r>
            <a:r>
              <a:rPr lang="en-CA" dirty="0"/>
              <a:t> they break functionality, readability, maintainability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080FE70-29DD-8642-0E9B-BA8602EF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015" y="4706923"/>
            <a:ext cx="1312985" cy="38979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BD4DF15-50B8-8A22-B63F-9370F4EC2B79}"/>
              </a:ext>
            </a:extLst>
          </p:cNvPr>
          <p:cNvSpPr txBox="1"/>
          <p:nvPr/>
        </p:nvSpPr>
        <p:spPr>
          <a:xfrm>
            <a:off x="2079088" y="4072604"/>
            <a:ext cx="457962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Distribution </a:t>
            </a:r>
            <a:r>
              <a:rPr lang="en-US" sz="1300" b="1" i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</a:t>
            </a:r>
            <a:r>
              <a:rPr lang="en-US" sz="13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Causes </a:t>
            </a:r>
            <a:r>
              <a:rPr lang="en-US" sz="1300" b="1" i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</a:t>
            </a:r>
            <a:r>
              <a:rPr lang="en-US" sz="13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</a:t>
            </a:r>
            <a:endParaRPr lang="en-US" sz="1300" dirty="0"/>
          </a:p>
        </p:txBody>
      </p:sp>
      <p:sp>
        <p:nvSpPr>
          <p:cNvPr id="29" name="Shape 20">
            <a:extLst>
              <a:ext uri="{FF2B5EF4-FFF2-40B4-BE49-F238E27FC236}">
                <a16:creationId xmlns:a16="http://schemas.microsoft.com/office/drawing/2014/main" id="{1AF4309B-8E16-AB69-6742-C1A6C2D6AA68}"/>
              </a:ext>
            </a:extLst>
          </p:cNvPr>
          <p:cNvSpPr/>
          <p:nvPr/>
        </p:nvSpPr>
        <p:spPr>
          <a:xfrm>
            <a:off x="365760" y="3872086"/>
            <a:ext cx="8412480" cy="0"/>
          </a:xfrm>
          <a:prstGeom prst="line">
            <a:avLst/>
          </a:prstGeom>
          <a:noFill/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6459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164592"/>
            <a:ext cx="2286000" cy="118872"/>
          </a:xfrm>
          <a:prstGeom prst="rect">
            <a:avLst/>
          </a:prstGeom>
          <a:solidFill>
            <a:srgbClr val="F0EDD0"/>
          </a:solidFill>
          <a:ln w="12700">
            <a:solidFill>
              <a:srgbClr val="F0E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2286000" y="164592"/>
            <a:ext cx="4754880" cy="118872"/>
          </a:xfrm>
          <a:prstGeom prst="rect">
            <a:avLst/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7040880" y="164592"/>
            <a:ext cx="2103120" cy="118872"/>
          </a:xfrm>
          <a:prstGeom prst="rect">
            <a:avLst/>
          </a:prstGeom>
          <a:solidFill>
            <a:srgbClr val="FFD54F"/>
          </a:solidFill>
          <a:ln w="12700">
            <a:solidFill>
              <a:srgbClr val="FFD5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365760" y="384048"/>
            <a:ext cx="84124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STUDY DESIGN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365760" y="4800600"/>
            <a:ext cx="3657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BEYOND FUNCTIONAL CORRECTNESS</a:t>
            </a:r>
            <a:endParaRPr lang="en-US" sz="700" dirty="0"/>
          </a:p>
        </p:txBody>
      </p:sp>
      <p:sp>
        <p:nvSpPr>
          <p:cNvPr id="8" name="Text 6"/>
          <p:cNvSpPr/>
          <p:nvPr/>
        </p:nvSpPr>
        <p:spPr>
          <a:xfrm>
            <a:off x="4114800" y="4800600"/>
            <a:ext cx="1371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PAGE  6</a:t>
            </a:r>
            <a:endParaRPr lang="en-US" sz="700" dirty="0"/>
          </a:p>
        </p:txBody>
      </p:sp>
      <p:sp>
        <p:nvSpPr>
          <p:cNvPr id="10" name="Text 8"/>
          <p:cNvSpPr/>
          <p:nvPr/>
        </p:nvSpPr>
        <p:spPr>
          <a:xfrm>
            <a:off x="1084776" y="1053797"/>
            <a:ext cx="8412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LLMs   ×  2 Benchmarks   =  3,120 samples   →  Thematic Analysis   →  Taxonomy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1123853" y="4161927"/>
            <a:ext cx="8412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Greedy decoding (do_sample=False) — deterministic output. Same model + same prompt = same code every time.</a:t>
            </a:r>
            <a:endParaRPr lang="en-US" sz="11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5AE515-049D-CFED-AFC3-5EC59F669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015" y="4706923"/>
            <a:ext cx="1312985" cy="3897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D77A95-E7A6-6A55-EAD8-9DFAB8221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077" y="1707440"/>
            <a:ext cx="5865446" cy="21879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CB2FF8B-33E0-75FB-403D-27351873223D}"/>
              </a:ext>
            </a:extLst>
          </p:cNvPr>
          <p:cNvSpPr txBox="1"/>
          <p:nvPr/>
        </p:nvSpPr>
        <p:spPr>
          <a:xfrm>
            <a:off x="6669405" y="288036"/>
            <a:ext cx="477393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300" b="0" i="1" u="none" strike="noStrike" dirty="0">
                <a:solidFill>
                  <a:schemeClr val="bg2">
                    <a:lumMod val="75000"/>
                  </a:schemeClr>
                </a:solidFill>
                <a:effectLst/>
              </a:rPr>
              <a:t>*</a:t>
            </a:r>
            <a:r>
              <a:rPr lang="en-CA" sz="1300" b="0" i="1" u="none" strike="noStrike" dirty="0">
                <a:solidFill>
                  <a:schemeClr val="bg2">
                    <a:lumMod val="75000"/>
                  </a:schemeClr>
                </a:solidFill>
                <a:effectLst/>
              </a:rPr>
              <a:t>reflect the 2024 state-of-the-art</a:t>
            </a:r>
            <a:endParaRPr lang="en-US" sz="1300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14">
            <a:extLst>
              <a:ext uri="{FF2B5EF4-FFF2-40B4-BE49-F238E27FC236}">
                <a16:creationId xmlns:a16="http://schemas.microsoft.com/office/drawing/2014/main" id="{F6F5FEC0-6862-F212-9259-33437D7F934C}"/>
              </a:ext>
            </a:extLst>
          </p:cNvPr>
          <p:cNvSpPr/>
          <p:nvPr/>
        </p:nvSpPr>
        <p:spPr>
          <a:xfrm>
            <a:off x="834390" y="1558480"/>
            <a:ext cx="2573044" cy="1237329"/>
          </a:xfrm>
          <a:prstGeom prst="roundRect">
            <a:avLst>
              <a:gd name="adj" fmla="val 14286"/>
            </a:avLst>
          </a:prstGeom>
          <a:solidFill>
            <a:srgbClr val="FFF9E6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" name="Shape 0"/>
          <p:cNvSpPr/>
          <p:nvPr/>
        </p:nvSpPr>
        <p:spPr>
          <a:xfrm>
            <a:off x="0" y="0"/>
            <a:ext cx="9144000" cy="16459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164592"/>
            <a:ext cx="2286000" cy="118872"/>
          </a:xfrm>
          <a:prstGeom prst="rect">
            <a:avLst/>
          </a:prstGeom>
          <a:solidFill>
            <a:srgbClr val="F0EDD0"/>
          </a:solidFill>
          <a:ln w="12700">
            <a:solidFill>
              <a:srgbClr val="F0E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2286000" y="164592"/>
            <a:ext cx="4754880" cy="118872"/>
          </a:xfrm>
          <a:prstGeom prst="rect">
            <a:avLst/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7040880" y="164592"/>
            <a:ext cx="2103120" cy="118872"/>
          </a:xfrm>
          <a:prstGeom prst="rect">
            <a:avLst/>
          </a:prstGeom>
          <a:solidFill>
            <a:srgbClr val="FFD54F"/>
          </a:solidFill>
          <a:ln w="12700">
            <a:solidFill>
              <a:srgbClr val="FFD5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365760" y="384048"/>
            <a:ext cx="84124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MANUAL ANALYSIS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365760" y="4800600"/>
            <a:ext cx="3657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BEYOND FUNCTIONAL CORRECTNESS</a:t>
            </a:r>
            <a:endParaRPr lang="en-US" sz="700" dirty="0"/>
          </a:p>
        </p:txBody>
      </p:sp>
      <p:sp>
        <p:nvSpPr>
          <p:cNvPr id="8" name="Text 6"/>
          <p:cNvSpPr/>
          <p:nvPr/>
        </p:nvSpPr>
        <p:spPr>
          <a:xfrm>
            <a:off x="4114800" y="4800600"/>
            <a:ext cx="1371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PAGE  7</a:t>
            </a:r>
            <a:endParaRPr lang="en-US" sz="700" dirty="0"/>
          </a:p>
        </p:txBody>
      </p:sp>
      <p:sp>
        <p:nvSpPr>
          <p:cNvPr id="10" name="Text 8"/>
          <p:cNvSpPr/>
          <p:nvPr/>
        </p:nvSpPr>
        <p:spPr>
          <a:xfrm>
            <a:off x="1554480" y="1161288"/>
            <a:ext cx="39319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Input: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117780" y="1649349"/>
            <a:ext cx="39319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buSzPct val="100000"/>
            </a:pP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Task description (docstring)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1117780" y="1905381"/>
            <a:ext cx="39319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buSzPct val="100000"/>
            </a:pP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Generated code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1117780" y="2161413"/>
            <a:ext cx="39319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buSzPct val="100000"/>
            </a:pP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Reference solution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1117780" y="2417445"/>
            <a:ext cx="39319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buSzPct val="100000"/>
            </a:pP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Test execution results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5697891" y="1090411"/>
            <a:ext cx="4114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CA" sz="1500" b="1" dirty="0">
                <a:solidFill>
                  <a:srgbClr val="000000"/>
                </a:solidFill>
                <a:latin typeface="Calibri" pitchFamily="34" charset="0"/>
                <a:cs typeface="Calibri" pitchFamily="34" charset="-120"/>
              </a:rPr>
              <a:t>Determined: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4762500" y="1460803"/>
            <a:ext cx="2903220" cy="384048"/>
          </a:xfrm>
          <a:prstGeom prst="roundRect">
            <a:avLst>
              <a:gd name="adj" fmla="val 14286"/>
            </a:avLst>
          </a:prstGeom>
          <a:solidFill>
            <a:srgbClr val="FFF9E6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4114800" y="1460803"/>
            <a:ext cx="41148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type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of hallucination?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?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4762500" y="1936291"/>
            <a:ext cx="2903220" cy="384048"/>
          </a:xfrm>
          <a:prstGeom prst="roundRect">
            <a:avLst>
              <a:gd name="adj" fmla="val 14286"/>
            </a:avLst>
          </a:prstGeom>
          <a:solidFill>
            <a:srgbClr val="FFF9E6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 sz="1300"/>
          </a:p>
        </p:txBody>
      </p:sp>
      <p:sp>
        <p:nvSpPr>
          <p:cNvPr id="19" name="Text 17"/>
          <p:cNvSpPr/>
          <p:nvPr/>
        </p:nvSpPr>
        <p:spPr>
          <a:xfrm>
            <a:off x="4114800" y="1936291"/>
            <a:ext cx="41148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</a:t>
            </a: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did it </a:t>
            </a:r>
            <a:r>
              <a:rPr lang="en-US" sz="13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happen</a:t>
            </a: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?</a:t>
            </a:r>
            <a:endParaRPr lang="en-US" sz="1300" dirty="0"/>
          </a:p>
        </p:txBody>
      </p:sp>
      <p:sp>
        <p:nvSpPr>
          <p:cNvPr id="20" name="Shape 18"/>
          <p:cNvSpPr/>
          <p:nvPr/>
        </p:nvSpPr>
        <p:spPr>
          <a:xfrm>
            <a:off x="4762500" y="2411779"/>
            <a:ext cx="2903220" cy="384048"/>
          </a:xfrm>
          <a:prstGeom prst="roundRect">
            <a:avLst>
              <a:gd name="adj" fmla="val 14286"/>
            </a:avLst>
          </a:prstGeom>
          <a:solidFill>
            <a:srgbClr val="FFF9E6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 sz="1300"/>
          </a:p>
        </p:txBody>
      </p:sp>
      <p:sp>
        <p:nvSpPr>
          <p:cNvPr id="21" name="Text 19"/>
          <p:cNvSpPr/>
          <p:nvPr/>
        </p:nvSpPr>
        <p:spPr>
          <a:xfrm>
            <a:off x="4114800" y="2411779"/>
            <a:ext cx="41148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</a:t>
            </a: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does it </a:t>
            </a:r>
            <a:r>
              <a:rPr lang="en-US" sz="13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break</a:t>
            </a: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?</a:t>
            </a:r>
            <a:endParaRPr lang="en-US" sz="1300" dirty="0"/>
          </a:p>
        </p:txBody>
      </p:sp>
      <p:sp>
        <p:nvSpPr>
          <p:cNvPr id="22" name="Shape 20"/>
          <p:cNvSpPr/>
          <p:nvPr/>
        </p:nvSpPr>
        <p:spPr>
          <a:xfrm>
            <a:off x="365760" y="3033158"/>
            <a:ext cx="8412480" cy="0"/>
          </a:xfrm>
          <a:prstGeom prst="line">
            <a:avLst/>
          </a:prstGeom>
          <a:noFill/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Shape 21"/>
          <p:cNvSpPr/>
          <p:nvPr/>
        </p:nvSpPr>
        <p:spPr>
          <a:xfrm>
            <a:off x="365760" y="3364991"/>
            <a:ext cx="3931920" cy="1153193"/>
          </a:xfrm>
          <a:prstGeom prst="roundRect">
            <a:avLst>
              <a:gd name="adj" fmla="val 12308"/>
            </a:avLst>
          </a:prstGeom>
          <a:solidFill>
            <a:srgbClr val="F5F5F5"/>
          </a:solidFill>
          <a:ln w="127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365760" y="3722488"/>
            <a:ext cx="39319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experts · 500 samples · ~60 </a:t>
            </a:r>
            <a:r>
              <a:rPr lang="en-US" sz="1500" dirty="0" err="1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hrs</a:t>
            </a:r>
            <a:endParaRPr lang="en-US" sz="1500" dirty="0"/>
          </a:p>
          <a:p>
            <a:pPr marL="0" indent="0" algn="ctr">
              <a:buNone/>
            </a:pPr>
            <a:endParaRPr lang="en-US" sz="1500" dirty="0">
              <a:solidFill>
                <a:srgbClr val="333333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Codebook + initial taxonomy</a:t>
            </a:r>
            <a:endParaRPr lang="en-US" sz="1500" dirty="0"/>
          </a:p>
        </p:txBody>
      </p:sp>
      <p:sp>
        <p:nvSpPr>
          <p:cNvPr id="25" name="Shape 23"/>
          <p:cNvSpPr/>
          <p:nvPr/>
        </p:nvSpPr>
        <p:spPr>
          <a:xfrm>
            <a:off x="4663440" y="3358134"/>
            <a:ext cx="4114800" cy="1171157"/>
          </a:xfrm>
          <a:prstGeom prst="roundRect">
            <a:avLst>
              <a:gd name="adj" fmla="val 12308"/>
            </a:avLst>
          </a:prstGeom>
          <a:solidFill>
            <a:srgbClr val="F5F5F5"/>
          </a:solidFill>
          <a:ln w="127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4663440" y="3602733"/>
            <a:ext cx="4114800" cy="92655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annotators · 2,620 samples · ~240 </a:t>
            </a:r>
            <a:r>
              <a:rPr lang="en-US" sz="1500" dirty="0" err="1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hrs</a:t>
            </a:r>
            <a:endParaRPr lang="en-US" sz="1500" dirty="0">
              <a:solidFill>
                <a:srgbClr val="333333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endParaRPr lang="en-US" sz="1500" dirty="0"/>
          </a:p>
          <a:p>
            <a:pPr marL="0" indent="0" algn="ctr">
              <a:buNone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Each sample: 2 independent annotators</a:t>
            </a:r>
            <a:endParaRPr lang="en-US" sz="1500" dirty="0"/>
          </a:p>
        </p:txBody>
      </p:sp>
      <p:sp>
        <p:nvSpPr>
          <p:cNvPr id="28" name="Text 26"/>
          <p:cNvSpPr/>
          <p:nvPr/>
        </p:nvSpPr>
        <p:spPr>
          <a:xfrm>
            <a:off x="331254" y="4518185"/>
            <a:ext cx="8412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Cohen's Kappa: 0.76 – 0.96   ✓   (threshold for substantial agreement: 0.6)</a:t>
            </a:r>
            <a:endParaRPr lang="en-US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BA2E53E-C773-494F-6B96-A6F060FFB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015" y="4706923"/>
            <a:ext cx="1312985" cy="38979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6B5AC1E-E874-7F26-8B90-8E2319CAB029}"/>
              </a:ext>
            </a:extLst>
          </p:cNvPr>
          <p:cNvSpPr txBox="1"/>
          <p:nvPr/>
        </p:nvSpPr>
        <p:spPr>
          <a:xfrm>
            <a:off x="4023360" y="3327006"/>
            <a:ext cx="519741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2</a:t>
            </a: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492785-7972-4EDC-6FF5-F898CB00AE74}"/>
              </a:ext>
            </a:extLst>
          </p:cNvPr>
          <p:cNvSpPr txBox="1"/>
          <p:nvPr/>
        </p:nvSpPr>
        <p:spPr>
          <a:xfrm>
            <a:off x="-430026" y="3336334"/>
            <a:ext cx="524917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1: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6459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164592"/>
            <a:ext cx="2286000" cy="118872"/>
          </a:xfrm>
          <a:prstGeom prst="rect">
            <a:avLst/>
          </a:prstGeom>
          <a:solidFill>
            <a:srgbClr val="F0EDD0"/>
          </a:solidFill>
          <a:ln w="12700">
            <a:solidFill>
              <a:srgbClr val="F0E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2286000" y="164592"/>
            <a:ext cx="4754880" cy="118872"/>
          </a:xfrm>
          <a:prstGeom prst="rect">
            <a:avLst/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7040880" y="164592"/>
            <a:ext cx="2103120" cy="118872"/>
          </a:xfrm>
          <a:prstGeom prst="rect">
            <a:avLst/>
          </a:prstGeom>
          <a:solidFill>
            <a:srgbClr val="FFD54F"/>
          </a:solidFill>
          <a:ln w="12700">
            <a:solidFill>
              <a:srgbClr val="FFD5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365760" y="384048"/>
            <a:ext cx="84124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TAXONOMY OF CODE HALLUCINATIONS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365760" y="4800600"/>
            <a:ext cx="3657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BEYOND FUNCTIONAL CORRECTNESS</a:t>
            </a:r>
            <a:endParaRPr lang="en-US" sz="700" dirty="0"/>
          </a:p>
        </p:txBody>
      </p:sp>
      <p:sp>
        <p:nvSpPr>
          <p:cNvPr id="8" name="Text 6"/>
          <p:cNvSpPr/>
          <p:nvPr/>
        </p:nvSpPr>
        <p:spPr>
          <a:xfrm>
            <a:off x="4114800" y="4800600"/>
            <a:ext cx="1371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PAGE  8</a:t>
            </a:r>
            <a:endParaRPr lang="en-US" sz="700" dirty="0"/>
          </a:p>
        </p:txBody>
      </p:sp>
      <p:sp>
        <p:nvSpPr>
          <p:cNvPr id="10" name="Text 8"/>
          <p:cNvSpPr/>
          <p:nvPr/>
        </p:nvSpPr>
        <p:spPr>
          <a:xfrm>
            <a:off x="365760" y="1170432"/>
            <a:ext cx="84124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categories  ·  12 types  ·  1,212 hallucinatory snippets found in 3,120 samples</a:t>
            </a:r>
            <a:endParaRPr 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7083EB-C93B-F9B4-C1C1-5B444EBD1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015" y="4706923"/>
            <a:ext cx="1312985" cy="3897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2CDAE4-8EF0-E0CA-CECD-EE77C738FDD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215"/>
          <a:stretch>
            <a:fillRect/>
          </a:stretch>
        </p:blipFill>
        <p:spPr>
          <a:xfrm>
            <a:off x="365760" y="1527048"/>
            <a:ext cx="8249338" cy="31330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6A519B-8E5E-27C2-38A3-331A6F43F7DB}"/>
              </a:ext>
            </a:extLst>
          </p:cNvPr>
          <p:cNvSpPr txBox="1"/>
          <p:nvPr/>
        </p:nvSpPr>
        <p:spPr>
          <a:xfrm>
            <a:off x="4564316" y="1388548"/>
            <a:ext cx="45796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dirty="0">
                <a:latin typeface="Calibri" pitchFamily="34" charset="0"/>
                <a:cs typeface="Calibri" pitchFamily="34" charset="-120"/>
              </a:rPr>
              <a:t>39.6%</a:t>
            </a: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995F84-0A76-0375-D551-8228F56D92B4}"/>
              </a:ext>
            </a:extLst>
          </p:cNvPr>
          <p:cNvSpPr txBox="1"/>
          <p:nvPr/>
        </p:nvSpPr>
        <p:spPr>
          <a:xfrm>
            <a:off x="4260798" y="2175707"/>
            <a:ext cx="48832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dirty="0">
                <a:latin typeface="Calibri" pitchFamily="34" charset="0"/>
                <a:cs typeface="Calibri" pitchFamily="34" charset="-120"/>
              </a:rPr>
              <a:t>25.5%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08C299-93FC-9F4E-F56B-FABF1E5E10EC}"/>
              </a:ext>
            </a:extLst>
          </p:cNvPr>
          <p:cNvSpPr txBox="1"/>
          <p:nvPr/>
        </p:nvSpPr>
        <p:spPr>
          <a:xfrm>
            <a:off x="2811076" y="3523429"/>
            <a:ext cx="45796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/>
              <a:t>34.9</a:t>
            </a:r>
            <a:r>
              <a:rPr lang="uk-UA" sz="1200" dirty="0"/>
              <a:t>%</a:t>
            </a:r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2F6A0E-B9F4-C11B-3B73-66B05D6203DF}"/>
              </a:ext>
            </a:extLst>
          </p:cNvPr>
          <p:cNvSpPr txBox="1"/>
          <p:nvPr/>
        </p:nvSpPr>
        <p:spPr>
          <a:xfrm>
            <a:off x="2989089" y="1760481"/>
            <a:ext cx="45796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dirty="0"/>
              <a:t>65.1%</a:t>
            </a:r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3EE919-9529-7647-CB3E-5B5F09379273}"/>
              </a:ext>
            </a:extLst>
          </p:cNvPr>
          <p:cNvSpPr txBox="1"/>
          <p:nvPr/>
        </p:nvSpPr>
        <p:spPr>
          <a:xfrm>
            <a:off x="4260798" y="3361511"/>
            <a:ext cx="45796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/>
              <a:t>33.25%</a:t>
            </a:r>
            <a:endParaRPr 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4509B8-D66A-2616-0E0F-DA14272153F9}"/>
              </a:ext>
            </a:extLst>
          </p:cNvPr>
          <p:cNvSpPr txBox="1"/>
          <p:nvPr/>
        </p:nvSpPr>
        <p:spPr>
          <a:xfrm>
            <a:off x="4299865" y="3800155"/>
            <a:ext cx="45796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/>
              <a:t>0.25%</a:t>
            </a:r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926327-E23D-8F02-24D2-CAD14CC2A630}"/>
              </a:ext>
            </a:extLst>
          </p:cNvPr>
          <p:cNvSpPr txBox="1"/>
          <p:nvPr/>
        </p:nvSpPr>
        <p:spPr>
          <a:xfrm>
            <a:off x="4412557" y="4449087"/>
            <a:ext cx="45796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/>
              <a:t>1.40%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6459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164592"/>
            <a:ext cx="2286000" cy="118872"/>
          </a:xfrm>
          <a:prstGeom prst="rect">
            <a:avLst/>
          </a:prstGeom>
          <a:solidFill>
            <a:srgbClr val="F0EDD0"/>
          </a:solidFill>
          <a:ln w="12700">
            <a:solidFill>
              <a:srgbClr val="F0E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2286000" y="164592"/>
            <a:ext cx="4754880" cy="118872"/>
          </a:xfrm>
          <a:prstGeom prst="rect">
            <a:avLst/>
          </a:prstGeom>
          <a:solidFill>
            <a:srgbClr val="F5A800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7040880" y="164592"/>
            <a:ext cx="2103120" cy="118872"/>
          </a:xfrm>
          <a:prstGeom prst="rect">
            <a:avLst/>
          </a:prstGeom>
          <a:solidFill>
            <a:srgbClr val="FFD54F"/>
          </a:solidFill>
          <a:ln w="12700">
            <a:solidFill>
              <a:srgbClr val="FFD5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365760" y="384048"/>
            <a:ext cx="84124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EXAMPLES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365760" y="4800600"/>
            <a:ext cx="3657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BEYOND FUNCTIONAL CORRECTNESS</a:t>
            </a:r>
            <a:endParaRPr lang="en-US" sz="700" dirty="0"/>
          </a:p>
        </p:txBody>
      </p:sp>
      <p:sp>
        <p:nvSpPr>
          <p:cNvPr id="8" name="Text 6"/>
          <p:cNvSpPr/>
          <p:nvPr/>
        </p:nvSpPr>
        <p:spPr>
          <a:xfrm>
            <a:off x="4114800" y="4800600"/>
            <a:ext cx="1371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PAGE  9</a:t>
            </a:r>
            <a:endParaRPr lang="en-US" sz="700" dirty="0"/>
          </a:p>
        </p:txBody>
      </p:sp>
      <p:sp>
        <p:nvSpPr>
          <p:cNvPr id="11" name="Text 9"/>
          <p:cNvSpPr/>
          <p:nvPr/>
        </p:nvSpPr>
        <p:spPr>
          <a:xfrm>
            <a:off x="365760" y="1170432"/>
            <a:ext cx="4114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663440" y="1170432"/>
            <a:ext cx="4114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1E16027-BAAD-D578-4BC1-4257AE1DC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015" y="4706923"/>
            <a:ext cx="1312985" cy="389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BE9C2E-DA04-A637-4EA5-49D8C426D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1664058"/>
            <a:ext cx="4206240" cy="29224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28CE75-EF0F-CED7-D8CF-9CD6DF49B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455" y="1604084"/>
            <a:ext cx="3642085" cy="2983967"/>
          </a:xfrm>
          <a:prstGeom prst="rect">
            <a:avLst/>
          </a:prstGeom>
        </p:spPr>
      </p:pic>
      <p:sp>
        <p:nvSpPr>
          <p:cNvPr id="22" name="Shape 20">
            <a:extLst>
              <a:ext uri="{FF2B5EF4-FFF2-40B4-BE49-F238E27FC236}">
                <a16:creationId xmlns:a16="http://schemas.microsoft.com/office/drawing/2014/main" id="{ED25EB03-DF52-5953-381D-17DCBA6DAB51}"/>
              </a:ext>
            </a:extLst>
          </p:cNvPr>
          <p:cNvSpPr/>
          <p:nvPr/>
        </p:nvSpPr>
        <p:spPr>
          <a:xfrm flipH="1" flipV="1">
            <a:off x="4648200" y="1610116"/>
            <a:ext cx="0" cy="2916164"/>
          </a:xfrm>
          <a:prstGeom prst="line">
            <a:avLst/>
          </a:prstGeom>
          <a:noFill/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14">
            <a:extLst>
              <a:ext uri="{FF2B5EF4-FFF2-40B4-BE49-F238E27FC236}">
                <a16:creationId xmlns:a16="http://schemas.microsoft.com/office/drawing/2014/main" id="{2CB5E6F0-480B-BB82-8C95-B6B31B243763}"/>
              </a:ext>
            </a:extLst>
          </p:cNvPr>
          <p:cNvSpPr/>
          <p:nvPr/>
        </p:nvSpPr>
        <p:spPr>
          <a:xfrm>
            <a:off x="1017270" y="1172943"/>
            <a:ext cx="2903220" cy="317529"/>
          </a:xfrm>
          <a:prstGeom prst="roundRect">
            <a:avLst>
              <a:gd name="adj" fmla="val 14286"/>
            </a:avLst>
          </a:prstGeom>
          <a:solidFill>
            <a:srgbClr val="FFF9E6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Behavior Conflicting  (Req. Conflicting)</a:t>
            </a:r>
            <a:endParaRPr lang="en-US" sz="1200" dirty="0"/>
          </a:p>
          <a:p>
            <a:pPr algn="ctr"/>
            <a:endParaRPr lang="en-US" sz="1200" dirty="0"/>
          </a:p>
        </p:txBody>
      </p:sp>
      <p:sp>
        <p:nvSpPr>
          <p:cNvPr id="24" name="Shape 14">
            <a:extLst>
              <a:ext uri="{FF2B5EF4-FFF2-40B4-BE49-F238E27FC236}">
                <a16:creationId xmlns:a16="http://schemas.microsoft.com/office/drawing/2014/main" id="{B1AD9305-FB8B-C927-2568-0A2807FB52AE}"/>
              </a:ext>
            </a:extLst>
          </p:cNvPr>
          <p:cNvSpPr/>
          <p:nvPr/>
        </p:nvSpPr>
        <p:spPr>
          <a:xfrm>
            <a:off x="5137785" y="1171687"/>
            <a:ext cx="3166110" cy="317529"/>
          </a:xfrm>
          <a:prstGeom prst="roundRect">
            <a:avLst>
              <a:gd name="adj" fmla="val 14286"/>
            </a:avLst>
          </a:prstGeom>
          <a:solidFill>
            <a:srgbClr val="FFF9E6"/>
          </a:solidFill>
          <a:ln w="12700">
            <a:solidFill>
              <a:srgbClr val="F5A800"/>
            </a:solidFill>
            <a:prstDash val="solid"/>
          </a:ln>
        </p:spPr>
        <p:txBody>
          <a:bodyPr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Computer Theory  (Knowledge Hallucination)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944</Words>
  <Application>Microsoft Macintosh PowerPoint</Application>
  <PresentationFormat>On-screen Show (16:9)</PresentationFormat>
  <Paragraphs>211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Functional Correctness</dc:title>
  <dc:subject>PptxGenJS Presentation</dc:subject>
  <dc:creator>PptxGenJS</dc:creator>
  <cp:lastModifiedBy>Sofiia Tkach</cp:lastModifiedBy>
  <cp:revision>5</cp:revision>
  <dcterms:created xsi:type="dcterms:W3CDTF">2026-06-25T16:21:49Z</dcterms:created>
  <dcterms:modified xsi:type="dcterms:W3CDTF">2026-06-29T20:18:09Z</dcterms:modified>
</cp:coreProperties>
</file>